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1" r:id="rId3"/>
    <p:sldId id="267" r:id="rId4"/>
    <p:sldId id="268" r:id="rId5"/>
    <p:sldId id="292" r:id="rId6"/>
    <p:sldId id="273" r:id="rId7"/>
    <p:sldId id="264" r:id="rId8"/>
    <p:sldId id="266" r:id="rId9"/>
    <p:sldId id="294" r:id="rId10"/>
    <p:sldId id="290" r:id="rId11"/>
    <p:sldId id="276" r:id="rId12"/>
    <p:sldId id="289" r:id="rId13"/>
    <p:sldId id="277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91" r:id="rId22"/>
    <p:sldId id="286" r:id="rId23"/>
    <p:sldId id="287" r:id="rId24"/>
    <p:sldId id="270" r:id="rId25"/>
    <p:sldId id="262" r:id="rId26"/>
    <p:sldId id="260" r:id="rId27"/>
    <p:sldId id="293" r:id="rId28"/>
    <p:sldId id="274" r:id="rId29"/>
    <p:sldId id="282" r:id="rId30"/>
    <p:sldId id="295" r:id="rId31"/>
    <p:sldId id="288" r:id="rId32"/>
  </p:sldIdLst>
  <p:sldSz cx="9144000" cy="6858000" type="screen4x3"/>
  <p:notesSz cx="6791325" cy="992187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66"/>
    <a:srgbClr val="0000FF"/>
    <a:srgbClr val="0066FF"/>
    <a:srgbClr val="A50021"/>
    <a:srgbClr val="FFCC99"/>
    <a:srgbClr val="FF9900"/>
    <a:srgbClr val="FFCCCC"/>
    <a:srgbClr val="FF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D066E93-86C3-4664-807D-2BD57E90FE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998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15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8C334EB-8579-4C67-9793-B6C0DAD94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626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52E2D8C-3864-4339-A001-AE058B83AD71}" type="slidenum">
              <a:rPr lang="de-DE" altLang="de-DE"/>
              <a:pPr algn="r"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312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A6FEEA6-61F3-4944-9D29-2D82F612CCF9}" type="slidenum">
              <a:rPr lang="de-DE" altLang="de-DE"/>
              <a:pPr algn="r"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1870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2FA6FC49-9D4C-41E2-ABF1-3F6AD91B90B7}" type="slidenum">
              <a:rPr lang="de-DE" altLang="de-DE"/>
              <a:pPr algn="r"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6755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C21F0E5-5665-429A-B9F3-B73138020DF0}" type="slidenum">
              <a:rPr lang="de-DE" altLang="de-DE"/>
              <a:pPr algn="r"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844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B51318E-4CFD-447D-83C6-163AA2CBD0B9}" type="slidenum">
              <a:rPr lang="de-DE" altLang="de-DE"/>
              <a:pPr algn="r">
                <a:spcBef>
                  <a:spcPct val="0"/>
                </a:spcBef>
              </a:pPr>
              <a:t>14</a:t>
            </a:fld>
            <a:endParaRPr lang="de-DE" altLang="de-D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0921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CBCA66F-5472-465E-A752-C6E0706D7C1E}" type="slidenum">
              <a:rPr lang="de-DE" altLang="de-DE"/>
              <a:pPr algn="r">
                <a:spcBef>
                  <a:spcPct val="0"/>
                </a:spcBef>
              </a:pPr>
              <a:t>15</a:t>
            </a:fld>
            <a:endParaRPr lang="de-DE" alt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6226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067B683-B1CB-48B0-903C-32762DE39E47}" type="slidenum">
              <a:rPr lang="de-DE" altLang="de-DE"/>
              <a:pPr algn="r">
                <a:spcBef>
                  <a:spcPct val="0"/>
                </a:spcBef>
              </a:pPr>
              <a:t>16</a:t>
            </a:fld>
            <a:endParaRPr lang="de-DE" altLang="de-D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7539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D07A36-28FA-4B59-B86A-0BBD5628B855}" type="slidenum">
              <a:rPr lang="de-DE" altLang="de-DE"/>
              <a:pPr algn="r">
                <a:spcBef>
                  <a:spcPct val="0"/>
                </a:spcBef>
              </a:pPr>
              <a:t>17</a:t>
            </a:fld>
            <a:endParaRPr lang="de-DE" altLang="de-D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2500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B2F92C4-7CAC-4485-93F9-E820AFD774BA}" type="slidenum">
              <a:rPr lang="de-DE" altLang="de-DE"/>
              <a:pPr algn="r">
                <a:spcBef>
                  <a:spcPct val="0"/>
                </a:spcBef>
              </a:pPr>
              <a:t>18</a:t>
            </a:fld>
            <a:endParaRPr lang="de-DE" altLang="de-D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3033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B7FB080-DF32-4E03-8C95-971925F09ADA}" type="slidenum">
              <a:rPr lang="de-DE" altLang="de-DE"/>
              <a:pPr algn="r">
                <a:spcBef>
                  <a:spcPct val="0"/>
                </a:spcBef>
              </a:pPr>
              <a:t>19</a:t>
            </a:fld>
            <a:endParaRPr lang="de-DE" alt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18558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C84B1D2-0A95-4288-916E-5608DA29F4D9}" type="slidenum">
              <a:rPr lang="de-DE" altLang="de-DE"/>
              <a:pPr algn="r">
                <a:spcBef>
                  <a:spcPct val="0"/>
                </a:spcBef>
              </a:pPr>
              <a:t>20</a:t>
            </a:fld>
            <a:endParaRPr lang="de-DE" alt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505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F1B6EBE-87E3-4F1D-B80D-3E4F4D375200}" type="slidenum">
              <a:rPr lang="de-DE" altLang="de-DE"/>
              <a:pPr algn="r"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9213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856F4EB-31A9-47AA-916F-4824AA334158}" type="slidenum">
              <a:rPr lang="de-DE" altLang="de-DE"/>
              <a:pPr algn="r">
                <a:spcBef>
                  <a:spcPct val="0"/>
                </a:spcBef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5780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D6D78EE-679D-44D4-98E6-130A12B8FF0D}" type="slidenum">
              <a:rPr lang="de-DE" altLang="de-DE"/>
              <a:pPr algn="r">
                <a:spcBef>
                  <a:spcPct val="0"/>
                </a:spcBef>
              </a:pPr>
              <a:t>22</a:t>
            </a:fld>
            <a:endParaRPr lang="de-DE" alt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91362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3E5A681-BB64-4CE2-A01C-CE0E68621A2D}" type="slidenum">
              <a:rPr lang="de-DE" altLang="de-DE"/>
              <a:pPr algn="r">
                <a:spcBef>
                  <a:spcPct val="0"/>
                </a:spcBef>
              </a:pPr>
              <a:t>23</a:t>
            </a:fld>
            <a:endParaRPr lang="de-DE" alt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39056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E22938A-E4A9-4E87-A681-A0918D9EB993}" type="slidenum">
              <a:rPr lang="de-DE" altLang="de-DE"/>
              <a:pPr algn="r">
                <a:spcBef>
                  <a:spcPct val="0"/>
                </a:spcBef>
              </a:pPr>
              <a:t>24</a:t>
            </a:fld>
            <a:endParaRPr lang="de-DE" altLang="de-D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e-DE" altLang="de-DE" sz="1600">
                <a:latin typeface="Garamond" pitchFamily="18" charset="0"/>
              </a:rPr>
              <a:t>D</a:t>
            </a:r>
            <a:r>
              <a:rPr lang="de-DE" altLang="de-DE" sz="1600">
                <a:latin typeface="Arial" charset="0"/>
                <a:cs typeface="Arial" charset="0"/>
              </a:rPr>
              <a:t>as Gesamtergebnis wird über eine Tabelle in eine Note umgerechnet, 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die mit einer Nachkommastelle angegeben wird.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Natürlich müssen die Verpflichtungen zum Einbringen von Kursen und die 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Bedingungen an die Prüfungsfächer eingehalten werden.</a:t>
            </a:r>
            <a:r>
              <a:rPr lang="de-DE" altLang="de-DE" sz="2400"/>
              <a:t> </a:t>
            </a:r>
          </a:p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16969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4B422D8-2144-4F5D-9244-1400B66F7EDD}" type="slidenum">
              <a:rPr lang="de-DE" altLang="de-DE"/>
              <a:pPr algn="r">
                <a:spcBef>
                  <a:spcPct val="0"/>
                </a:spcBef>
              </a:pPr>
              <a:t>25</a:t>
            </a:fld>
            <a:endParaRPr lang="de-DE" altLang="de-D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9644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B4AC130-03F1-4B44-94D3-E55DC8E317C4}" type="slidenum">
              <a:rPr lang="de-DE" altLang="de-DE"/>
              <a:pPr algn="r">
                <a:spcBef>
                  <a:spcPct val="0"/>
                </a:spcBef>
              </a:pPr>
              <a:t>26</a:t>
            </a:fld>
            <a:endParaRPr lang="de-DE" altLang="de-D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52082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0A29622-459B-406E-8099-20F0B6A82202}" type="slidenum">
              <a:rPr lang="de-DE" altLang="de-DE"/>
              <a:pPr algn="r">
                <a:spcBef>
                  <a:spcPct val="0"/>
                </a:spcBef>
              </a:pPr>
              <a:t>28</a:t>
            </a:fld>
            <a:endParaRPr lang="de-DE" altLang="de-D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676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CC7FCE3-EDB1-4DEA-B840-E67A251E4730}" type="slidenum">
              <a:rPr lang="de-DE" altLang="de-DE"/>
              <a:pPr algn="r">
                <a:spcBef>
                  <a:spcPct val="0"/>
                </a:spcBef>
              </a:pPr>
              <a:t>29</a:t>
            </a:fld>
            <a:endParaRPr lang="de-DE" altLang="de-D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89796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A377704-3CDE-487A-AD28-A8AB1013EA9A}" type="slidenum">
              <a:rPr lang="de-DE" altLang="de-DE"/>
              <a:pPr algn="r">
                <a:spcBef>
                  <a:spcPct val="0"/>
                </a:spcBef>
              </a:pPr>
              <a:t>31</a:t>
            </a:fld>
            <a:endParaRPr lang="de-DE" altLang="de-D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285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20F80BF-46A3-4BA4-829F-20E7F3804ADD}" type="slidenum">
              <a:rPr lang="de-DE" altLang="de-DE"/>
              <a:pPr algn="r">
                <a:spcBef>
                  <a:spcPct val="0"/>
                </a:spcBef>
              </a:pPr>
              <a:t>3</a:t>
            </a:fld>
            <a:endParaRPr lang="de-DE" altLang="de-D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362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45FED06-48BB-4498-B415-7425D571C0C7}" type="slidenum">
              <a:rPr lang="de-DE" altLang="de-DE"/>
              <a:pPr algn="r">
                <a:spcBef>
                  <a:spcPct val="0"/>
                </a:spcBef>
              </a:pPr>
              <a:t>4</a:t>
            </a:fld>
            <a:endParaRPr lang="de-DE" altLang="de-D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350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C334EB-8579-4C67-9793-B6C0DAD94111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221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F3D837F-EAC4-4667-9857-38155EE376F4}" type="slidenum">
              <a:rPr lang="de-DE" altLang="de-DE"/>
              <a:pPr algn="r"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3566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C1155A-9329-4D74-8291-2EEB9C8D1E7B}" type="slidenum">
              <a:rPr lang="de-DE" altLang="de-DE"/>
              <a:pPr algn="r">
                <a:spcBef>
                  <a:spcPct val="0"/>
                </a:spcBef>
              </a:pPr>
              <a:t>7</a:t>
            </a:fld>
            <a:endParaRPr lang="de-DE" altLang="de-D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0795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0DA9B9B9-1A15-4C60-AD29-FF0E6CB0D624}" type="slidenum">
              <a:rPr lang="de-DE" altLang="de-DE"/>
              <a:pPr algn="r">
                <a:spcBef>
                  <a:spcPct val="0"/>
                </a:spcBef>
              </a:pPr>
              <a:t>8</a:t>
            </a:fld>
            <a:endParaRPr lang="de-DE" altLang="de-D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2809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48DB792-EEA8-4EE7-B9BE-90A1E45CC91C}" type="slidenum">
              <a:rPr lang="de-DE" altLang="de-DE"/>
              <a:pPr algn="r">
                <a:spcBef>
                  <a:spcPct val="0"/>
                </a:spcBef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002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 userDrawn="1"/>
        </p:nvGrpSpPr>
        <p:grpSpPr bwMode="auto">
          <a:xfrm>
            <a:off x="385763" y="188913"/>
            <a:ext cx="7786687" cy="854075"/>
            <a:chOff x="243" y="204"/>
            <a:chExt cx="5211" cy="809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357" y="345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504" y="693"/>
              <a:ext cx="207" cy="298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ltGray">
            <a:xfrm>
              <a:off x="584" y="487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gray">
            <a:xfrm>
              <a:off x="272" y="742"/>
              <a:ext cx="5182" cy="2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42875"/>
            <a:ext cx="6826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536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376363" y="6245225"/>
            <a:ext cx="6435725" cy="476250"/>
          </a:xfrm>
        </p:spPr>
        <p:txBody>
          <a:bodyPr anchor="b"/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r>
              <a:rPr lang="de-DE" altLang="de-DE"/>
              <a:t>Horst Fromm Alexander-von-Humboldt-Schule</a:t>
            </a:r>
          </a:p>
          <a:p>
            <a:pPr>
              <a:defRPr/>
            </a:pPr>
            <a:endParaRPr lang="de-DE" altLang="de-DE" b="1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12088" y="6219825"/>
            <a:ext cx="1144587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EFC4D9-A524-48F0-835F-F903CA5AF1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2"/>
          </p:nvPr>
        </p:nvSpPr>
        <p:spPr>
          <a:xfrm>
            <a:off x="206375" y="6264275"/>
            <a:ext cx="1081088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C7FD6B8E-DB44-4AB7-BAFD-42E54B3A0A4C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65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E702B5A9-4C02-49E2-9F33-666EE4699A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84AD-2AC3-40CB-A36B-AEC0C9E5A4CE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9434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279400"/>
            <a:ext cx="2081212" cy="56705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1313" y="279400"/>
            <a:ext cx="6092825" cy="56705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778798-E795-4F5B-B255-B3A1CA8F5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FDB89-9040-4AF7-9ED5-43B2C68B8870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5471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018422E-1168-4740-8A93-25CD57B96F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FBEA-8671-422F-8930-8E7C873E2E1A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41480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380D30A-65E1-4556-A5F4-8F5873C386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70109-FDB1-4035-9466-81BF34F7CCDC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80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E277-4B09-4A07-A745-4DBA436811E5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16692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915B6BE5-1CA2-4C16-86AC-5170DF1EF8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C962-7C45-46DB-86FB-D617855FCC3C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4092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1313" y="1133475"/>
            <a:ext cx="4086225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9938" y="1133475"/>
            <a:ext cx="4087812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30E50C-55F6-4FF1-AC3C-E7DB516C012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8FE9-4841-4F82-A994-526D5A0377D8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61886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353A66C9-75A4-41EA-AE61-8CD0DA5F65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34574-6AF2-4EFA-83AF-1BD344CC8DEC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5784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F1DE968-CEDF-4282-8CBA-E189649B09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F33FC-C6A4-491B-9971-E1E8FE2F5669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3024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1AE896C-39FF-4CE1-B84D-69CC6EF147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11FA2-B394-4A6E-8B04-DA24B32BB06F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26255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F8AE9B1A-26D8-4622-AFC5-25D14EC1E2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0B6AF-7782-4DBC-81EB-1A9EDE6C8216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23081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C6420C51-0B06-4A38-AF44-F0581C27F1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3E00-05B0-4348-9801-048EB652A9BF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411691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85875" y="279400"/>
            <a:ext cx="6572250" cy="30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Informationen zur OAVO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1313" y="1133475"/>
            <a:ext cx="8326437" cy="481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Eine neue Präsentation</a:t>
            </a:r>
          </a:p>
          <a:p>
            <a:pPr lvl="1"/>
            <a:r>
              <a:rPr lang="de-DE" altLang="de-DE"/>
              <a:t>zweitens</a:t>
            </a:r>
          </a:p>
          <a:p>
            <a:pPr lvl="2"/>
            <a:r>
              <a:rPr lang="de-DE" altLang="de-DE"/>
              <a:t>drittens</a:t>
            </a:r>
          </a:p>
          <a:p>
            <a:pPr lvl="1"/>
            <a:r>
              <a:rPr lang="de-DE" altLang="de-DE"/>
              <a:t>viertens</a:t>
            </a:r>
          </a:p>
          <a:p>
            <a:pPr lvl="2"/>
            <a:r>
              <a:rPr lang="de-DE" altLang="de-DE"/>
              <a:t>fünftens</a:t>
            </a:r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443663"/>
            <a:ext cx="21336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Folie </a:t>
            </a:r>
            <a:fld id="{2690400F-A7BE-406C-A6F9-F17DFC4F3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38" y="142875"/>
            <a:ext cx="56038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5763" y="6443663"/>
            <a:ext cx="21336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0431A45-4174-47E2-9EEC-B4A69B399EE7}" type="datetime1">
              <a:rPr lang="de-DE" altLang="de-DE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1525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1650" y="6489700"/>
            <a:ext cx="2895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  <p:grpSp>
        <p:nvGrpSpPr>
          <p:cNvPr id="1032" name="Group 28"/>
          <p:cNvGrpSpPr>
            <a:grpSpLocks/>
          </p:cNvGrpSpPr>
          <p:nvPr userDrawn="1"/>
        </p:nvGrpSpPr>
        <p:grpSpPr bwMode="auto">
          <a:xfrm>
            <a:off x="385763" y="142875"/>
            <a:ext cx="7786687" cy="855663"/>
            <a:chOff x="243" y="204"/>
            <a:chExt cx="5211" cy="809"/>
          </a:xfrm>
        </p:grpSpPr>
        <p:sp>
          <p:nvSpPr>
            <p:cNvPr id="1034" name="Rectangle 29"/>
            <p:cNvSpPr>
              <a:spLocks noChangeArrowheads="1"/>
            </p:cNvSpPr>
            <p:nvPr/>
          </p:nvSpPr>
          <p:spPr bwMode="ltGray">
            <a:xfrm>
              <a:off x="357" y="347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5" name="Rectangle 30"/>
            <p:cNvSpPr>
              <a:spLocks noChangeArrowheads="1"/>
            </p:cNvSpPr>
            <p:nvPr/>
          </p:nvSpPr>
          <p:spPr bwMode="ltGray">
            <a:xfrm>
              <a:off x="504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6" name="Rectangle 31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7" name="Rectangle 32"/>
            <p:cNvSpPr>
              <a:spLocks noChangeArrowheads="1"/>
            </p:cNvSpPr>
            <p:nvPr/>
          </p:nvSpPr>
          <p:spPr bwMode="ltGray">
            <a:xfrm>
              <a:off x="584" y="48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8" name="Rectangle 33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9" name="Rectangle 34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40" name="Rectangle 35"/>
            <p:cNvSpPr>
              <a:spLocks noChangeArrowheads="1"/>
            </p:cNvSpPr>
            <p:nvPr/>
          </p:nvSpPr>
          <p:spPr bwMode="gray">
            <a:xfrm>
              <a:off x="272" y="743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1033" name="Rectangle 43"/>
          <p:cNvSpPr>
            <a:spLocks noChangeArrowheads="1"/>
          </p:cNvSpPr>
          <p:nvPr userDrawn="1"/>
        </p:nvSpPr>
        <p:spPr bwMode="gray">
          <a:xfrm>
            <a:off x="431800" y="6308725"/>
            <a:ext cx="7743825" cy="206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kumimoji="1" lang="de-DE" altLang="de-DE" sz="2400" b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Dokumente%20und%20Einstellungen\Harald\Eigene%20Dateien\AVH\AVH\INFORMAT\Info%20GO%20Koch\einbringen.html" TargetMode="External"/><Relationship Id="rId7" Type="http://schemas.openxmlformats.org/officeDocument/2006/relationships/hyperlink" Target="file:///D:\Dokumente%20und%20Einstellungen\Harald\Eigene%20Dateien\AVH\AVH\INFORMAT\13\prbereich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D:\Dokumente%20und%20Einstellungen\Harald\Eigene%20Dateien\AVH\AVH\INFORMAT\13\gkbereich.html" TargetMode="External"/><Relationship Id="rId5" Type="http://schemas.openxmlformats.org/officeDocument/2006/relationships/hyperlink" Target="file:///D:\Dokumente%20und%20Einstellungen\Harald\Eigene%20Dateien\AVH\AVH\INFORMAT\13\lkbereich.html" TargetMode="External"/><Relationship Id="rId4" Type="http://schemas.openxmlformats.org/officeDocument/2006/relationships/hyperlink" Target="file:///D:\Dokumente%20und%20Einstellungen\Harald\Eigene%20Dateien\AVH\AVH\INFORMAT\Info%20GO%20Koch\weitere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Sarah </a:t>
            </a:r>
            <a:r>
              <a:rPr lang="de-DE" altLang="de-DE" sz="1400" dirty="0" err="1"/>
              <a:t>Hoeller</a:t>
            </a:r>
            <a:r>
              <a:rPr lang="de-DE" altLang="de-DE" sz="1400" dirty="0"/>
              <a:t>, Alexander-von-Humboldt-Schule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400" b="1" dirty="0"/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/>
              <a:t>Folie </a:t>
            </a:r>
            <a:fld id="{E5501A81-867B-412F-A545-854B8817B050}" type="slidenum">
              <a:rPr lang="de-DE" altLang="de-DE" sz="14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DE" altLang="de-DE" sz="1400"/>
          </a:p>
        </p:txBody>
      </p:sp>
      <p:sp>
        <p:nvSpPr>
          <p:cNvPr id="3076" name="Rectangle 15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Stand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03.11.2016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3"/>
            <a:ext cx="7772400" cy="2332037"/>
          </a:xfrm>
          <a:noFill/>
        </p:spPr>
        <p:txBody>
          <a:bodyPr/>
          <a:lstStyle/>
          <a:p>
            <a:pPr algn="ctr" eaLnBrk="1" hangingPunct="1"/>
            <a:r>
              <a:rPr lang="de-DE" altLang="de-DE" dirty="0"/>
              <a:t>Oberstufen und Abiturverordnung</a:t>
            </a:r>
            <a:br>
              <a:rPr lang="de-DE" altLang="de-DE" dirty="0"/>
            </a:br>
            <a:r>
              <a:rPr lang="de-DE" altLang="de-DE" dirty="0"/>
              <a:t>OAVO </a:t>
            </a:r>
            <a:r>
              <a:rPr lang="de-DE" altLang="de-DE" sz="2800" dirty="0"/>
              <a:t>(vom 20.7.2009)</a:t>
            </a:r>
            <a:br>
              <a:rPr lang="de-DE" altLang="de-DE" sz="2800" dirty="0"/>
            </a:br>
            <a:br>
              <a:rPr lang="de-DE" altLang="de-DE" sz="2800" dirty="0"/>
            </a:br>
            <a:endParaRPr lang="de-DE" altLang="de-DE" sz="28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/>
              <a:t>Studienleiterin Sarah </a:t>
            </a:r>
            <a:r>
              <a:rPr lang="de-DE" altLang="de-DE" dirty="0" err="1"/>
              <a:t>Hoeller</a:t>
            </a:r>
            <a:endParaRPr lang="de-DE" altLang="de-DE" dirty="0"/>
          </a:p>
          <a:p>
            <a:pPr eaLnBrk="1" hangingPunct="1"/>
            <a:r>
              <a:rPr lang="de-DE" altLang="de-DE" dirty="0"/>
              <a:t>Alexander-von-Humboldt-Schule</a:t>
            </a:r>
          </a:p>
          <a:p>
            <a:pPr eaLnBrk="1" hangingPunct="1"/>
            <a:r>
              <a:rPr lang="de-DE" altLang="de-DE" dirty="0"/>
              <a:t>Viernheim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Unterrichtsversäumnisse</a:t>
            </a: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0B5D4651-7A7E-4D76-BBEF-C5821E90D01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de-DE" altLang="de-DE" sz="1200" dirty="0"/>
          </a:p>
        </p:txBody>
      </p:sp>
      <p:sp>
        <p:nvSpPr>
          <p:cNvPr id="10244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7B909-EAB4-4F0E-AC7E-FC7D368E3007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0245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0246" name="Textfeld 7"/>
          <p:cNvSpPr txBox="1">
            <a:spLocks noChangeArrowheads="1"/>
          </p:cNvSpPr>
          <p:nvPr/>
        </p:nvSpPr>
        <p:spPr bwMode="auto">
          <a:xfrm>
            <a:off x="522288" y="1133475"/>
            <a:ext cx="80105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/>
              <a:t>Spätestens am 3. Krankheitstag muss eine Benachrichtigung an die Schule (Tutor / Klassenlehrer) vorliegen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/>
              <a:t>Die Entschuldigung erfolgt durch die Eltern oder durch die Schüler/innen selbst, falls diese volljährig sind.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Entschuldigungsheft</a:t>
            </a:r>
            <a:r>
              <a:rPr lang="de-DE" altLang="de-DE" sz="2000" dirty="0"/>
              <a:t> als Nachweis der Entschuldigungen!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Unentschuldigtes Fehlen von mindestens 6 Tagen innerhalb von sechs zusammenhängenden Wochen kann zum Verweis von der Schule führen.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Bei Leistungsnachweisen (Klausuren etc.) muss der Schüler </a:t>
            </a:r>
            <a:r>
              <a:rPr lang="de-DE" altLang="de-DE" sz="2000" u="sng" dirty="0">
                <a:solidFill>
                  <a:srgbClr val="FF0000"/>
                </a:solidFill>
              </a:rPr>
              <a:t>an diesem Tag telefonisch entschuldigt</a:t>
            </a:r>
            <a:r>
              <a:rPr lang="de-DE" altLang="de-DE" sz="2000" dirty="0">
                <a:solidFill>
                  <a:srgbClr val="FF0000"/>
                </a:solidFill>
              </a:rPr>
              <a:t> werden und ein ärztliches Attest vorlegen.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14377A1-0D9B-4663-BF3D-DAF942871FC5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de-DE" altLang="de-DE" sz="1200"/>
          </a:p>
        </p:txBody>
      </p:sp>
      <p:sp>
        <p:nvSpPr>
          <p:cNvPr id="1126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32BC7-87A0-4C68-85DB-DBEE5449640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126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Punkte und Noten</a:t>
            </a:r>
          </a:p>
        </p:txBody>
      </p:sp>
      <p:graphicFrame>
        <p:nvGraphicFramePr>
          <p:cNvPr id="361475" name="Group 3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6437" cy="5086351"/>
        </p:xfrm>
        <a:graphic>
          <a:graphicData uri="http://schemas.openxmlformats.org/drawingml/2006/table">
            <a:tbl>
              <a:tblPr/>
              <a:tblGrid>
                <a:gridCol w="208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Punkte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15, 14, 13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sehr 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12, 11, 10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9, 8, 7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befriedigend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6, 5</a:t>
                      </a: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ausreichend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3, 2, 1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mangelhaft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ungenügend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12" name="AutoShape 45"/>
          <p:cNvSpPr>
            <a:spLocks noChangeArrowheads="1"/>
          </p:cNvSpPr>
          <p:nvPr/>
        </p:nvSpPr>
        <p:spPr bwMode="auto">
          <a:xfrm>
            <a:off x="2816225" y="2124075"/>
            <a:ext cx="1169988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3" name="AutoShape 46"/>
          <p:cNvSpPr>
            <a:spLocks noChangeArrowheads="1"/>
          </p:cNvSpPr>
          <p:nvPr/>
        </p:nvSpPr>
        <p:spPr bwMode="auto">
          <a:xfrm>
            <a:off x="2862263" y="28892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4" name="AutoShape 47"/>
          <p:cNvSpPr>
            <a:spLocks noChangeArrowheads="1"/>
          </p:cNvSpPr>
          <p:nvPr/>
        </p:nvSpPr>
        <p:spPr bwMode="auto">
          <a:xfrm>
            <a:off x="2862263" y="3519488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5" name="AutoShape 48"/>
          <p:cNvSpPr>
            <a:spLocks noChangeArrowheads="1"/>
          </p:cNvSpPr>
          <p:nvPr/>
        </p:nvSpPr>
        <p:spPr bwMode="auto">
          <a:xfrm>
            <a:off x="2906713" y="4868863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6" name="AutoShape 49"/>
          <p:cNvSpPr>
            <a:spLocks noChangeArrowheads="1"/>
          </p:cNvSpPr>
          <p:nvPr/>
        </p:nvSpPr>
        <p:spPr bwMode="auto">
          <a:xfrm>
            <a:off x="2862263" y="4194175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7" name="AutoShape 50"/>
          <p:cNvSpPr>
            <a:spLocks noChangeArrowheads="1"/>
          </p:cNvSpPr>
          <p:nvPr/>
        </p:nvSpPr>
        <p:spPr bwMode="auto">
          <a:xfrm>
            <a:off x="2951163" y="55435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3C214D56-254C-4506-98B5-DBA72416D52C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de-DE" altLang="de-DE" sz="1200" dirty="0"/>
          </a:p>
        </p:txBody>
      </p:sp>
      <p:sp>
        <p:nvSpPr>
          <p:cNvPr id="1229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58038A-1AA7-45A4-A050-5071E7D1B11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229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79400"/>
            <a:ext cx="6751638" cy="306388"/>
          </a:xfrm>
        </p:spPr>
        <p:txBody>
          <a:bodyPr/>
          <a:lstStyle/>
          <a:p>
            <a:pPr eaLnBrk="1" hangingPunct="1"/>
            <a:r>
              <a:rPr lang="de-DE" altLang="de-DE"/>
              <a:t>Mittlerer Abschluss (Realschulabschluss)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Realschüler</a:t>
            </a:r>
          </a:p>
          <a:p>
            <a:pPr lvl="1" eaLnBrk="1" hangingPunct="1"/>
            <a:r>
              <a:rPr lang="de-DE" altLang="de-DE" sz="2000" dirty="0"/>
              <a:t>Erfolgreicher Abschluss Klasse 10</a:t>
            </a:r>
          </a:p>
          <a:p>
            <a:pPr eaLnBrk="1" hangingPunct="1"/>
            <a:r>
              <a:rPr lang="de-DE" altLang="de-DE" sz="2800" dirty="0"/>
              <a:t>Gymnasiast (G9)</a:t>
            </a:r>
          </a:p>
          <a:p>
            <a:pPr lvl="1" eaLnBrk="1" hangingPunct="1"/>
            <a:r>
              <a:rPr lang="de-DE" altLang="de-DE" sz="2000" dirty="0"/>
              <a:t>Versetzung in die Einführungsphase E1/E2 der GO </a:t>
            </a:r>
          </a:p>
          <a:p>
            <a:pPr lvl="1" eaLnBrk="1" hangingPunct="1"/>
            <a:r>
              <a:rPr lang="de-DE" altLang="de-DE" sz="2000" dirty="0"/>
              <a:t>Bei Nichtversetzung, mittlerer Abschluss, wenn die Versetzungsbedingungen gemäß Realschulzweig erfüllt sind.</a:t>
            </a:r>
          </a:p>
          <a:p>
            <a:pPr eaLnBrk="1" hangingPunct="1"/>
            <a:r>
              <a:rPr lang="de-DE" altLang="de-DE" sz="2800" dirty="0"/>
              <a:t>Gymnasiast (G8)</a:t>
            </a:r>
            <a:endParaRPr lang="de-DE" altLang="de-DE" sz="2400" dirty="0"/>
          </a:p>
          <a:p>
            <a:pPr lvl="1" eaLnBrk="1" hangingPunct="1"/>
            <a:r>
              <a:rPr lang="de-DE" altLang="de-DE" sz="2000" dirty="0"/>
              <a:t>Zulassung zur Qualifikationsphase Q1/Q2 der GO</a:t>
            </a:r>
            <a:endParaRPr lang="de-DE" altLang="de-DE" sz="2400" dirty="0"/>
          </a:p>
          <a:p>
            <a:pPr lvl="1" eaLnBrk="1" hangingPunct="1"/>
            <a:r>
              <a:rPr lang="de-DE" altLang="de-DE" sz="2000" dirty="0"/>
              <a:t>Bei Nichtzulassung mittlerer Abschluss, wenn die Versetzungsbedingungen gemäß Realschulzweig erfüllt sind.</a:t>
            </a:r>
            <a:endParaRPr lang="de-DE" altLang="de-DE" dirty="0"/>
          </a:p>
          <a:p>
            <a:pPr lvl="1" eaLnBrk="1" hangingPunct="1">
              <a:buFont typeface="Wingdings" pitchFamily="2" charset="2"/>
              <a:buNone/>
            </a:pPr>
            <a:endParaRPr lang="de-DE" alt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2D86FE3-D406-4E53-968D-25305431033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de-DE" altLang="de-DE" sz="1200"/>
          </a:p>
        </p:txBody>
      </p:sp>
      <p:sp>
        <p:nvSpPr>
          <p:cNvPr id="1331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0E9538-562E-46F4-BD08-3258501A127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331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533400" y="3048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de-DE" altLang="de-DE" sz="4400" b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cs typeface="Times New Roman" pitchFamily="18" charset="0"/>
              </a:rPr>
              <a:t>Zulassungsbedingungen zur Qualifikationsphase</a:t>
            </a:r>
            <a:endParaRPr lang="de-DE" altLang="de-DE"/>
          </a:p>
        </p:txBody>
      </p:sp>
      <p:graphicFrame>
        <p:nvGraphicFramePr>
          <p:cNvPr id="363561" name="Group 41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4850" cy="2436814"/>
        </p:xfrm>
        <a:graphic>
          <a:graphicData uri="http://schemas.openxmlformats.org/drawingml/2006/table">
            <a:tbl>
              <a:tblPr/>
              <a:tblGrid>
                <a:gridCol w="416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 Fächer mit mindestens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 Fach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Fächer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Mehr als zwei Fächer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„Hauptfächer“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45" name="Text Box 26"/>
          <p:cNvSpPr txBox="1">
            <a:spLocks noChangeArrowheads="1"/>
          </p:cNvSpPr>
          <p:nvPr/>
        </p:nvSpPr>
        <p:spPr bwMode="auto">
          <a:xfrm>
            <a:off x="431800" y="4284663"/>
            <a:ext cx="832643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/>
              <a:t>„Hauptfächer“: Deutsch, Englisch, Französisch, Spanisch, Mathematik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Hauptfächer können nur durch Hauptfächer ausgeglichen werden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einmal 10 P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zweimal 07 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752A08D1-4D9A-4D07-9FA7-FBA4DD33F69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de-DE" altLang="de-DE" sz="1200"/>
          </a:p>
        </p:txBody>
      </p:sp>
      <p:sp>
        <p:nvSpPr>
          <p:cNvPr id="1433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4B4752-AAF7-4F1D-A2DF-0DF7010320B2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434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Mit Ausgleich versetzt</a:t>
            </a:r>
          </a:p>
        </p:txBody>
      </p:sp>
      <p:graphicFrame>
        <p:nvGraphicFramePr>
          <p:cNvPr id="365571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85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00B05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 durch: 	Mathematik mit Deutsch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latin typeface="Tahoma" pitchFamily="34" charset="0"/>
              </a:rPr>
              <a:t>	Politik und Wirtschaft mit Ethik und Sport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0F46488-1F33-4759-A6FA-A754A4A60EB4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de-DE" altLang="de-DE" sz="1200"/>
          </a:p>
        </p:txBody>
      </p:sp>
      <p:sp>
        <p:nvSpPr>
          <p:cNvPr id="1536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1EAF32-9348-41B0-A120-2696CF919E4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536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Keine Zulassung (1)</a:t>
            </a:r>
          </a:p>
        </p:txBody>
      </p:sp>
      <p:graphicFrame>
        <p:nvGraphicFramePr>
          <p:cNvPr id="367619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9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HF muss mit 10P in einem HF oder</a:t>
            </a:r>
            <a:br>
              <a:rPr lang="de-DE" altLang="de-DE" sz="1800" b="0" dirty="0">
                <a:latin typeface="Tahoma" pitchFamily="34" charset="0"/>
              </a:rPr>
            </a:br>
            <a:r>
              <a:rPr lang="de-DE" altLang="de-DE" sz="1800" b="0" dirty="0">
                <a:latin typeface="Tahoma" pitchFamily="34" charset="0"/>
              </a:rPr>
              <a:t>7P in zwei HF ausgeglichen werden.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B0C0E0FA-82D1-474C-92DA-4AF23130FD9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de-DE" altLang="de-DE" sz="1200"/>
          </a:p>
        </p:txBody>
      </p:sp>
      <p:sp>
        <p:nvSpPr>
          <p:cNvPr id="1638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AFCDDA-C987-4537-B101-5C7FF9DE67D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638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572250" cy="306388"/>
          </a:xfrm>
        </p:spPr>
        <p:txBody>
          <a:bodyPr/>
          <a:lstStyle/>
          <a:p>
            <a:pPr eaLnBrk="1" hangingPunct="1"/>
            <a:r>
              <a:rPr lang="de-DE" altLang="de-DE"/>
              <a:t>Keine Zulassung (2)</a:t>
            </a:r>
          </a:p>
        </p:txBody>
      </p:sp>
      <p:graphicFrame>
        <p:nvGraphicFramePr>
          <p:cNvPr id="369667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33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zwei Hauptfächer unter 5 Punkten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7D107E1-CDA0-4110-9550-32A4AF3962F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de-DE" altLang="de-DE" sz="1200"/>
          </a:p>
        </p:txBody>
      </p:sp>
      <p:sp>
        <p:nvSpPr>
          <p:cNvPr id="1741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DB9ECA-8894-4495-8F22-C287012C5D6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741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Keine Zulassung (3)</a:t>
            </a:r>
          </a:p>
        </p:txBody>
      </p:sp>
      <p:graphicFrame>
        <p:nvGraphicFramePr>
          <p:cNvPr id="371715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57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mehr als zwei Fächer unter 5 Punkten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EFF94AE-272F-4276-85C6-A5183DBBA07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de-DE" altLang="de-DE" sz="1200"/>
          </a:p>
        </p:txBody>
      </p:sp>
      <p:sp>
        <p:nvSpPr>
          <p:cNvPr id="1843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7995B2-4A8D-41B6-9463-CCB98A94775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843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616700" cy="381000"/>
          </a:xfrm>
        </p:spPr>
        <p:txBody>
          <a:bodyPr/>
          <a:lstStyle/>
          <a:p>
            <a:pPr eaLnBrk="1" hangingPunct="1"/>
            <a:r>
              <a:rPr lang="de-DE" altLang="de-DE"/>
              <a:t>Fächer in der Qualifikationsphase</a:t>
            </a:r>
          </a:p>
        </p:txBody>
      </p:sp>
      <p:graphicFrame>
        <p:nvGraphicFramePr>
          <p:cNvPr id="375840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550861"/>
              </p:ext>
            </p:extLst>
          </p:nvPr>
        </p:nvGraphicFramePr>
        <p:xfrm>
          <a:off x="390525" y="1389063"/>
          <a:ext cx="8229600" cy="462915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67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II</a:t>
                      </a: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Englisch Französisch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Spanisch 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Musik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 Geschichte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 Religionslehre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Ethik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 Physik  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 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Sport</a:t>
                      </a:r>
                    </a:p>
                  </a:txBody>
                  <a:tcPr marT="45726" marB="45726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5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Frei-willige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weitere Fremdsprache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(wenn im Stundenplan möglich)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bilingual in Englisch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3009BE7-BCB2-4EC3-BCEF-BE464ABC5E2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de-DE" altLang="de-DE" sz="1200"/>
          </a:p>
        </p:txBody>
      </p:sp>
      <p:sp>
        <p:nvSpPr>
          <p:cNvPr id="1945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F56C94-2B28-42F6-9ECB-72DF189457B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1946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661150" cy="358775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Belegungsplan Realschüler (Qualifikationsphase)</a:t>
            </a:r>
          </a:p>
        </p:txBody>
      </p:sp>
      <p:graphicFrame>
        <p:nvGraphicFramePr>
          <p:cNvPr id="37785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83450"/>
              </p:ext>
            </p:extLst>
          </p:nvPr>
        </p:nvGraphicFramePr>
        <p:xfrm>
          <a:off x="381000" y="1066800"/>
          <a:ext cx="8534400" cy="4454525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 SP (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für Anfänger)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1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od. INF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555" name="Text Box 96"/>
          <p:cNvSpPr txBox="1">
            <a:spLocks noChangeArrowheads="1"/>
          </p:cNvSpPr>
          <p:nvPr/>
        </p:nvSpPr>
        <p:spPr bwMode="auto">
          <a:xfrm>
            <a:off x="431800" y="576897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5DA2A11-8E29-4DC0-9C21-25AFB1AF7DD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09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7843D0-AA3F-49D6-A136-A90E6AE2F6A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410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Übersicht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403350"/>
            <a:ext cx="8326437" cy="3960813"/>
          </a:xfrm>
        </p:spPr>
        <p:txBody>
          <a:bodyPr/>
          <a:lstStyle/>
          <a:p>
            <a:pPr eaLnBrk="1" hangingPunct="1"/>
            <a:r>
              <a:rPr lang="de-DE" altLang="de-DE" sz="2800" dirty="0"/>
              <a:t>Aufnahme in die GO</a:t>
            </a:r>
          </a:p>
          <a:p>
            <a:pPr eaLnBrk="1" hangingPunct="1"/>
            <a:r>
              <a:rPr lang="de-DE" altLang="de-DE" sz="2800" dirty="0">
                <a:cs typeface="Arial" charset="0"/>
              </a:rPr>
              <a:t>Zeitplan gymnasiale Oberstufe </a:t>
            </a:r>
          </a:p>
          <a:p>
            <a:pPr eaLnBrk="1" hangingPunct="1"/>
            <a:r>
              <a:rPr lang="de-DE" altLang="de-DE" sz="2800" dirty="0"/>
              <a:t>Fächer in der Einführungsphase</a:t>
            </a:r>
          </a:p>
          <a:p>
            <a:pPr eaLnBrk="1" hangingPunct="1"/>
            <a:r>
              <a:rPr lang="de-DE" altLang="de-DE" sz="2800" dirty="0">
                <a:cs typeface="Times New Roman" pitchFamily="18" charset="0"/>
              </a:rPr>
              <a:t>Zulassungsbedingungen zur Qualifikationsphase </a:t>
            </a:r>
          </a:p>
          <a:p>
            <a:pPr eaLnBrk="1" hangingPunct="1"/>
            <a:r>
              <a:rPr lang="de-DE" altLang="de-DE" sz="2800" dirty="0"/>
              <a:t>Fächer in der Qualifikationsphase</a:t>
            </a:r>
          </a:p>
          <a:p>
            <a:pPr eaLnBrk="1" hangingPunct="1"/>
            <a:r>
              <a:rPr lang="de-DE" altLang="de-DE" sz="2800" dirty="0">
                <a:cs typeface="Arial" charset="0"/>
              </a:rPr>
              <a:t>Das Abitur</a:t>
            </a:r>
            <a:r>
              <a:rPr lang="de-DE" altLang="de-DE" sz="2400" dirty="0"/>
              <a:t> </a:t>
            </a:r>
          </a:p>
          <a:p>
            <a:pPr eaLnBrk="1" hangingPunct="1"/>
            <a:r>
              <a:rPr lang="de-DE" altLang="de-DE" sz="2800" dirty="0"/>
              <a:t>Fächerübergreifende Projekte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2E82DC3-DAD7-4C9E-936A-7FF54B795E01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de-DE" altLang="de-DE" sz="1200"/>
          </a:p>
        </p:txBody>
      </p:sp>
      <p:sp>
        <p:nvSpPr>
          <p:cNvPr id="2048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F2A48F-CF1C-42F6-B6EE-8D151DFD6EF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048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79400"/>
            <a:ext cx="7053262" cy="347663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Belegungsplan Gymnasialschüler (Qualifikationsphase)</a:t>
            </a:r>
          </a:p>
        </p:txBody>
      </p:sp>
      <p:graphicFrame>
        <p:nvGraphicFramePr>
          <p:cNvPr id="379907" name="Group 3"/>
          <p:cNvGraphicFramePr>
            <a:graphicFrameLocks noGrp="1"/>
          </p:cNvGraphicFramePr>
          <p:nvPr/>
        </p:nvGraphicFramePr>
        <p:xfrm>
          <a:off x="381000" y="1066800"/>
          <a:ext cx="8534400" cy="4435666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FR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Naturwissensch.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0">
                      <a:fgClr>
                        <a:schemeClr val="hlink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 od. INF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Fremdsprache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30">
                      <a:fgClr>
                        <a:srgbClr val="FFFF66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79" name="Text Box 96"/>
          <p:cNvSpPr txBox="1">
            <a:spLocks noChangeArrowheads="1"/>
          </p:cNvSpPr>
          <p:nvPr/>
        </p:nvSpPr>
        <p:spPr bwMode="auto">
          <a:xfrm>
            <a:off x="385763" y="572452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Freiwillige Wiederholungen</a:t>
            </a:r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4B9E137-747B-4D84-801D-4713FB7669F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de-DE" altLang="de-DE" sz="1200"/>
          </a:p>
        </p:txBody>
      </p:sp>
      <p:sp>
        <p:nvSpPr>
          <p:cNvPr id="21508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71172A-0A93-4899-BA8F-FFC60C084554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1509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1510" name="Textfeld 6"/>
          <p:cNvSpPr txBox="1">
            <a:spLocks noChangeArrowheads="1"/>
          </p:cNvSpPr>
          <p:nvPr/>
        </p:nvSpPr>
        <p:spPr bwMode="auto">
          <a:xfrm>
            <a:off x="881063" y="1403350"/>
            <a:ext cx="7381875" cy="480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Rücktritt von Q1/Q2 in die Einführungsphase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Wird in der Regel auf Antrag genehmigt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>
                <a:solidFill>
                  <a:srgbClr val="FF0000"/>
                </a:solidFill>
              </a:rPr>
              <a:t>Zulassung zur Qualifikationsphase muss erneut erworben werden!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Freiwillige Wiederholung der Q1/Q2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Wiederholung Q1/Q2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Bei 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Freiwillige Wiederholung der Q3/Q4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Wiederholung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Bei 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/>
              <a:t>Bei nicht bestandener Abiturprüfung kann Q3/Q4 immer wiederholt werden.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6533ABD-317E-4385-99DA-23972C09CF4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de-DE" altLang="de-DE" sz="1200"/>
          </a:p>
        </p:txBody>
      </p:sp>
      <p:sp>
        <p:nvSpPr>
          <p:cNvPr id="22531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C4845-0D72-459B-A411-3CFCA9F80EFE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2532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1425" y="279400"/>
            <a:ext cx="6210300" cy="352425"/>
          </a:xfrm>
        </p:spPr>
        <p:txBody>
          <a:bodyPr/>
          <a:lstStyle/>
          <a:p>
            <a:pPr eaLnBrk="1" hangingPunct="1"/>
            <a:r>
              <a:rPr lang="de-DE" altLang="de-DE"/>
              <a:t>Leistungsfächer in der Qualifikationsphase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229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Wahl von 2 Leistungsfächern (LF).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 Es können gewählt werden: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FFFF00"/>
                </a:solidFill>
                <a:cs typeface="Times New Roman" pitchFamily="18" charset="0"/>
              </a:rPr>
              <a:t>AUFGABENFELD    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DE, </a:t>
            </a:r>
            <a:r>
              <a:rPr lang="de-DE" altLang="de-DE" sz="2400" b="0" dirty="0">
                <a:solidFill>
                  <a:srgbClr val="0066FF"/>
                </a:solidFill>
                <a:cs typeface="Times New Roman" pitchFamily="18" charset="0"/>
              </a:rPr>
              <a:t>EN, FR</a:t>
            </a: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66FF66"/>
                </a:solidFill>
                <a:cs typeface="Times New Roman" pitchFamily="18" charset="0"/>
              </a:rPr>
              <a:t>AUFGABENFELD   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PW oder G      (alle 5-stündig)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99CC00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FF3300"/>
                </a:solidFill>
                <a:cs typeface="Times New Roman" pitchFamily="18" charset="0"/>
              </a:rPr>
              <a:t>AUFGABENFELD  III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</a:t>
            </a:r>
            <a:r>
              <a:rPr lang="de-DE" altLang="de-DE" sz="2400" b="0" dirty="0">
                <a:solidFill>
                  <a:srgbClr val="0066FF"/>
                </a:solidFill>
                <a:cs typeface="Times New Roman" pitchFamily="18" charset="0"/>
              </a:rPr>
              <a:t>MA, BI, CH, PH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746125" y="49149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cs typeface="Times New Roman" pitchFamily="18" charset="0"/>
              </a:rPr>
              <a:t>Leistungsfächer können nur solche Fächer werden, die mit </a:t>
            </a:r>
            <a:r>
              <a:rPr lang="de-DE" altLang="de-DE" sz="2400" b="0" u="sng">
                <a:cs typeface="Times New Roman" pitchFamily="18" charset="0"/>
              </a:rPr>
              <a:t>mindestens 5 Punkten</a:t>
            </a:r>
            <a:r>
              <a:rPr lang="de-DE" altLang="de-DE" sz="2400" b="0">
                <a:cs typeface="Times New Roman" pitchFamily="18" charset="0"/>
              </a:rPr>
              <a:t> in der Einführungsphase ab-geschlossen wurden.  </a:t>
            </a:r>
            <a:endParaRPr lang="de-DE" altLang="de-DE" sz="2400" b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971550" y="396875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Eines der Fächer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>
                <a:solidFill>
                  <a:srgbClr val="0066FF"/>
                </a:solidFill>
              </a:rPr>
              <a:t>MA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rgbClr val="0066FF"/>
                </a:solidFill>
              </a:rPr>
              <a:t>FS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chemeClr val="folHlink"/>
                </a:solidFill>
              </a:rPr>
              <a:t>N</a:t>
            </a:r>
            <a:r>
              <a:rPr lang="de-DE" altLang="de-DE" sz="2400" b="0">
                <a:solidFill>
                  <a:srgbClr val="0066FF"/>
                </a:solidFill>
              </a:rPr>
              <a:t>W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/>
              <a:t>muss Leistungsfach sein.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CF8CAA5-4E6A-41A4-A4E3-01AF41C1755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de-DE" altLang="de-DE" sz="1200"/>
          </a:p>
        </p:txBody>
      </p:sp>
      <p:sp>
        <p:nvSpPr>
          <p:cNvPr id="23555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8502F9-7E99-4D3E-85E3-1E30B8235DF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3556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latin typeface="Times New Roman" pitchFamily="18" charset="0"/>
              </a:rPr>
              <a:t> 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14350" y="1133475"/>
            <a:ext cx="830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025525" indent="-45720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beiden Leistungsfächer sind die ersten beiden schriftlichen Prüfungsfächer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Wahl von 3 weiteren Prüfungsfächern zu Beginn von Q4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3. PF (schriftlich)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4. PF (mündlich)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5. PF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mündliche Prüfung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Präsentation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besondere Lernleistung  (BLL)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Prüfungsfächer sind in der gesamten Oberstufe zu belegen.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ersten drei Prüfungsfächer müssen mindestens zwei Aufgabenfelder abdecken.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Aufgabenfelder müssen durch die Prüfungsfächer abgedeckt sein. 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u="sng" dirty="0">
                <a:solidFill>
                  <a:srgbClr val="FF0000"/>
                </a:solidFill>
              </a:rPr>
              <a:t>verpflichtende Prüfungsfächer</a:t>
            </a:r>
            <a:r>
              <a:rPr lang="de-DE" altLang="de-DE" sz="1600" b="0" dirty="0">
                <a:solidFill>
                  <a:srgbClr val="FF0000"/>
                </a:solidFill>
              </a:rPr>
              <a:t> </a:t>
            </a:r>
            <a:r>
              <a:rPr lang="de-DE" altLang="de-DE" sz="1600" b="0" dirty="0"/>
              <a:t>: 	</a:t>
            </a:r>
            <a:r>
              <a:rPr lang="de-DE" altLang="de-DE" sz="1600" u="sng" dirty="0">
                <a:solidFill>
                  <a:srgbClr val="FF0000"/>
                </a:solidFill>
              </a:rPr>
              <a:t>Deutsch und Mathematik</a:t>
            </a:r>
            <a:endParaRPr lang="de-DE" altLang="de-DE" sz="1600" b="0" dirty="0"/>
          </a:p>
        </p:txBody>
      </p:sp>
      <p:sp>
        <p:nvSpPr>
          <p:cNvPr id="2355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85875" y="233363"/>
            <a:ext cx="6243638" cy="334962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Prüfungsfächer in der Abiturprüfung</a:t>
            </a:r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FDA3F08-50C0-4413-B0BF-175D646A699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de-DE" altLang="de-DE" sz="1200"/>
          </a:p>
        </p:txBody>
      </p:sp>
      <p:sp>
        <p:nvSpPr>
          <p:cNvPr id="24579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DE4BB6-7666-499B-825B-5C8E2DE0662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4580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Das Abitur</a:t>
            </a:r>
            <a:r>
              <a:rPr lang="de-DE" altLang="de-DE"/>
              <a:t> </a:t>
            </a:r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296863" y="908050"/>
            <a:ext cx="7785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Das Endergebnis ergibt sich aus den Punkten der drei Bereiche:</a:t>
            </a:r>
            <a:r>
              <a:rPr lang="de-DE" altLang="de-DE" sz="2000" b="0">
                <a:latin typeface="Times New Roman" pitchFamily="18" charset="0"/>
              </a:rPr>
              <a:t> 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60387" y="4869160"/>
            <a:ext cx="78311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 dirty="0"/>
              <a:t>Das Gesamtergebnis wird über eine Tabelle in eine Note umgerechnet, die mit einer Nachkommastelle angegeben wird.</a:t>
            </a:r>
            <a:br>
              <a:rPr lang="de-DE" altLang="de-DE" sz="1600" b="0" dirty="0"/>
            </a:br>
            <a:r>
              <a:rPr lang="de-DE" altLang="de-DE" sz="1600" b="0" dirty="0"/>
              <a:t>Es müssen die </a:t>
            </a:r>
            <a:r>
              <a:rPr lang="de-DE" altLang="de-DE" sz="1600" b="0" dirty="0">
                <a:hlinkClick r:id="rId3" action="ppaction://hlinkfile"/>
              </a:rPr>
              <a:t>Verpflichtungen zum Einbringen von Kursen</a:t>
            </a:r>
            <a:r>
              <a:rPr lang="de-DE" altLang="de-DE" sz="1600" b="0" dirty="0"/>
              <a:t> und die </a:t>
            </a:r>
            <a:r>
              <a:rPr lang="de-DE" altLang="de-DE" sz="1600" b="0" dirty="0">
                <a:hlinkClick r:id="rId4" action="ppaction://hlinkfile"/>
              </a:rPr>
              <a:t>Bedingungen an die Prüfungsfächer</a:t>
            </a:r>
            <a:r>
              <a:rPr lang="de-DE" altLang="de-DE" sz="1600" b="0" dirty="0"/>
              <a:t> eingehalten werden.</a:t>
            </a:r>
            <a:r>
              <a:rPr lang="de-DE" altLang="de-DE" sz="2400" b="0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349232" name="Group 48"/>
          <p:cNvGraphicFramePr>
            <a:graphicFrameLocks noGrp="1"/>
          </p:cNvGraphicFramePr>
          <p:nvPr/>
        </p:nvGraphicFramePr>
        <p:xfrm>
          <a:off x="619125" y="1644650"/>
          <a:ext cx="7772400" cy="3154417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6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1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Summe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84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  <a:hlinkClick r:id="rId5" action="ppaction://hlinkfile"/>
                        </a:rPr>
                        <a:t>Leistungskurse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Kurse Q1-Q4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doppelt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 action="ppaction://hlinkfile"/>
                        </a:rPr>
                        <a:t>Grundkurse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Kurse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 action="ppaction://hlinkfile"/>
                        </a:rPr>
                        <a:t>Abiturprüfung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Prüfungsfächer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vierfach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259E446-36F3-418A-A1EF-F49706A5593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de-DE" altLang="de-DE" sz="1200"/>
          </a:p>
        </p:txBody>
      </p:sp>
      <p:sp>
        <p:nvSpPr>
          <p:cNvPr id="2560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E4B24C-A3FF-4F65-A41B-7C531D1ACE4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560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Zulassungsvoraussetzungen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441325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Q1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14970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Q2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3657600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Q4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5765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Q3</a:t>
            </a: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1087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21669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3246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15208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4413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2600325" y="18351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6" name="Text Box 13"/>
          <p:cNvSpPr txBox="1">
            <a:spLocks noChangeArrowheads="1"/>
          </p:cNvSpPr>
          <p:nvPr/>
        </p:nvSpPr>
        <p:spPr bwMode="auto">
          <a:xfrm>
            <a:off x="3681413" y="18351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7" name="Text Box 14"/>
          <p:cNvSpPr txBox="1">
            <a:spLocks noChangeArrowheads="1"/>
          </p:cNvSpPr>
          <p:nvPr/>
        </p:nvSpPr>
        <p:spPr bwMode="auto">
          <a:xfrm>
            <a:off x="441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8" name="Text Box 15"/>
          <p:cNvSpPr txBox="1">
            <a:spLocks noChangeArrowheads="1"/>
          </p:cNvSpPr>
          <p:nvPr/>
        </p:nvSpPr>
        <p:spPr bwMode="auto">
          <a:xfrm>
            <a:off x="15208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9" name="Text Box 16"/>
          <p:cNvSpPr txBox="1">
            <a:spLocks noChangeArrowheads="1"/>
          </p:cNvSpPr>
          <p:nvPr/>
        </p:nvSpPr>
        <p:spPr bwMode="auto">
          <a:xfrm>
            <a:off x="2600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0" name="Text Box 17"/>
          <p:cNvSpPr txBox="1">
            <a:spLocks noChangeArrowheads="1"/>
          </p:cNvSpPr>
          <p:nvPr/>
        </p:nvSpPr>
        <p:spPr bwMode="auto">
          <a:xfrm>
            <a:off x="3681413" y="24828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1" name="AutoShape 18"/>
          <p:cNvSpPr>
            <a:spLocks noChangeArrowheads="1"/>
          </p:cNvSpPr>
          <p:nvPr/>
        </p:nvSpPr>
        <p:spPr bwMode="auto">
          <a:xfrm>
            <a:off x="4329113" y="1187450"/>
            <a:ext cx="576262" cy="144463"/>
          </a:xfrm>
          <a:prstGeom prst="leftArrow">
            <a:avLst>
              <a:gd name="adj1" fmla="val 50000"/>
              <a:gd name="adj2" fmla="val 9972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22" name="Text Box 19"/>
          <p:cNvSpPr txBox="1">
            <a:spLocks noChangeArrowheads="1"/>
          </p:cNvSpPr>
          <p:nvPr/>
        </p:nvSpPr>
        <p:spPr bwMode="auto">
          <a:xfrm>
            <a:off x="4976813" y="1042988"/>
            <a:ext cx="340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200">
                <a:solidFill>
                  <a:srgbClr val="4D4D4D"/>
                </a:solidFill>
                <a:ea typeface="ＭＳ Ｐゴシック" pitchFamily="1" charset="-128"/>
              </a:rPr>
              <a:t>Meldung zum Abitur zu Beginn von Q4</a:t>
            </a:r>
          </a:p>
        </p:txBody>
      </p:sp>
      <p:sp>
        <p:nvSpPr>
          <p:cNvPr id="25623" name="Text Box 20"/>
          <p:cNvSpPr txBox="1">
            <a:spLocks noChangeArrowheads="1"/>
          </p:cNvSpPr>
          <p:nvPr/>
        </p:nvSpPr>
        <p:spPr bwMode="auto">
          <a:xfrm>
            <a:off x="21685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4" name="Text Box 21"/>
          <p:cNvSpPr txBox="1">
            <a:spLocks noChangeArrowheads="1"/>
          </p:cNvSpPr>
          <p:nvPr/>
        </p:nvSpPr>
        <p:spPr bwMode="auto">
          <a:xfrm>
            <a:off x="3249613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5" name="Text Box 22"/>
          <p:cNvSpPr txBox="1">
            <a:spLocks noChangeArrowheads="1"/>
          </p:cNvSpPr>
          <p:nvPr/>
        </p:nvSpPr>
        <p:spPr bwMode="auto">
          <a:xfrm>
            <a:off x="10795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6" name="Text Box 23"/>
          <p:cNvSpPr txBox="1">
            <a:spLocks noChangeArrowheads="1"/>
          </p:cNvSpPr>
          <p:nvPr/>
        </p:nvSpPr>
        <p:spPr bwMode="auto">
          <a:xfrm>
            <a:off x="3249613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7" name="Text Box 24"/>
          <p:cNvSpPr txBox="1">
            <a:spLocks noChangeArrowheads="1"/>
          </p:cNvSpPr>
          <p:nvPr/>
        </p:nvSpPr>
        <p:spPr bwMode="auto">
          <a:xfrm>
            <a:off x="21685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8" name="Text Box 25"/>
          <p:cNvSpPr txBox="1">
            <a:spLocks noChangeArrowheads="1"/>
          </p:cNvSpPr>
          <p:nvPr/>
        </p:nvSpPr>
        <p:spPr bwMode="auto">
          <a:xfrm>
            <a:off x="10890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10890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30" name="Text Box 27"/>
          <p:cNvSpPr txBox="1">
            <a:spLocks noChangeArrowheads="1"/>
          </p:cNvSpPr>
          <p:nvPr/>
        </p:nvSpPr>
        <p:spPr bwMode="auto">
          <a:xfrm>
            <a:off x="441325" y="3059113"/>
            <a:ext cx="3816350" cy="34607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8 Leistungskurse (P1 und P2)</a:t>
            </a:r>
          </a:p>
        </p:txBody>
      </p:sp>
      <p:sp>
        <p:nvSpPr>
          <p:cNvPr id="25631" name="Text Box 28"/>
          <p:cNvSpPr txBox="1">
            <a:spLocks noChangeArrowheads="1"/>
          </p:cNvSpPr>
          <p:nvPr/>
        </p:nvSpPr>
        <p:spPr bwMode="auto">
          <a:xfrm>
            <a:off x="431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2" name="Text Box 29"/>
          <p:cNvSpPr txBox="1">
            <a:spLocks noChangeArrowheads="1"/>
          </p:cNvSpPr>
          <p:nvPr/>
        </p:nvSpPr>
        <p:spPr bwMode="auto">
          <a:xfrm>
            <a:off x="15113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3" name="Text Box 30"/>
          <p:cNvSpPr txBox="1">
            <a:spLocks noChangeArrowheads="1"/>
          </p:cNvSpPr>
          <p:nvPr/>
        </p:nvSpPr>
        <p:spPr bwMode="auto">
          <a:xfrm>
            <a:off x="2590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4" name="Text Box 31"/>
          <p:cNvSpPr txBox="1">
            <a:spLocks noChangeArrowheads="1"/>
          </p:cNvSpPr>
          <p:nvPr/>
        </p:nvSpPr>
        <p:spPr bwMode="auto">
          <a:xfrm>
            <a:off x="3671888" y="36083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5" name="Text Box 32"/>
          <p:cNvSpPr txBox="1">
            <a:spLocks noChangeArrowheads="1"/>
          </p:cNvSpPr>
          <p:nvPr/>
        </p:nvSpPr>
        <p:spPr bwMode="auto">
          <a:xfrm>
            <a:off x="430213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6" name="Text Box 33"/>
          <p:cNvSpPr txBox="1">
            <a:spLocks noChangeArrowheads="1"/>
          </p:cNvSpPr>
          <p:nvPr/>
        </p:nvSpPr>
        <p:spPr bwMode="auto">
          <a:xfrm>
            <a:off x="431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37" name="Text Box 34"/>
          <p:cNvSpPr txBox="1">
            <a:spLocks noChangeArrowheads="1"/>
          </p:cNvSpPr>
          <p:nvPr/>
        </p:nvSpPr>
        <p:spPr bwMode="auto">
          <a:xfrm>
            <a:off x="476250" y="5543550"/>
            <a:ext cx="3816350" cy="590550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12 Grundkurse (P3, P4 und P5) und 12 weitere Grundkurse</a:t>
            </a:r>
          </a:p>
        </p:txBody>
      </p:sp>
      <p:sp>
        <p:nvSpPr>
          <p:cNvPr id="25638" name="Text Box 35"/>
          <p:cNvSpPr txBox="1">
            <a:spLocks noChangeArrowheads="1"/>
          </p:cNvSpPr>
          <p:nvPr/>
        </p:nvSpPr>
        <p:spPr bwMode="auto">
          <a:xfrm>
            <a:off x="15113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9" name="Text Box 36"/>
          <p:cNvSpPr txBox="1">
            <a:spLocks noChangeArrowheads="1"/>
          </p:cNvSpPr>
          <p:nvPr/>
        </p:nvSpPr>
        <p:spPr bwMode="auto">
          <a:xfrm>
            <a:off x="25908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0" name="Text Box 37"/>
          <p:cNvSpPr txBox="1">
            <a:spLocks noChangeArrowheads="1"/>
          </p:cNvSpPr>
          <p:nvPr/>
        </p:nvSpPr>
        <p:spPr bwMode="auto">
          <a:xfrm>
            <a:off x="3671888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1" name="Text Box 38"/>
          <p:cNvSpPr txBox="1">
            <a:spLocks noChangeArrowheads="1"/>
          </p:cNvSpPr>
          <p:nvPr/>
        </p:nvSpPr>
        <p:spPr bwMode="auto">
          <a:xfrm>
            <a:off x="15113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2" name="Text Box 39"/>
          <p:cNvSpPr txBox="1">
            <a:spLocks noChangeArrowheads="1"/>
          </p:cNvSpPr>
          <p:nvPr/>
        </p:nvSpPr>
        <p:spPr bwMode="auto">
          <a:xfrm>
            <a:off x="2590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3" name="Text Box 40"/>
          <p:cNvSpPr txBox="1">
            <a:spLocks noChangeArrowheads="1"/>
          </p:cNvSpPr>
          <p:nvPr/>
        </p:nvSpPr>
        <p:spPr bwMode="auto">
          <a:xfrm>
            <a:off x="3671888" y="49037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>
            <a:off x="3240088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>
            <a:off x="3240088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6" name="Text Box 43"/>
          <p:cNvSpPr txBox="1">
            <a:spLocks noChangeArrowheads="1"/>
          </p:cNvSpPr>
          <p:nvPr/>
        </p:nvSpPr>
        <p:spPr bwMode="auto">
          <a:xfrm>
            <a:off x="3240088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7" name="Text Box 44"/>
          <p:cNvSpPr txBox="1">
            <a:spLocks noChangeArrowheads="1"/>
          </p:cNvSpPr>
          <p:nvPr/>
        </p:nvSpPr>
        <p:spPr bwMode="auto">
          <a:xfrm>
            <a:off x="21590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8" name="Text Box 45"/>
          <p:cNvSpPr txBox="1">
            <a:spLocks noChangeArrowheads="1"/>
          </p:cNvSpPr>
          <p:nvPr/>
        </p:nvSpPr>
        <p:spPr bwMode="auto">
          <a:xfrm>
            <a:off x="21590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9" name="Text Box 46"/>
          <p:cNvSpPr txBox="1">
            <a:spLocks noChangeArrowheads="1"/>
          </p:cNvSpPr>
          <p:nvPr/>
        </p:nvSpPr>
        <p:spPr bwMode="auto">
          <a:xfrm>
            <a:off x="21590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0" name="Text Box 47"/>
          <p:cNvSpPr txBox="1">
            <a:spLocks noChangeArrowheads="1"/>
          </p:cNvSpPr>
          <p:nvPr/>
        </p:nvSpPr>
        <p:spPr bwMode="auto">
          <a:xfrm>
            <a:off x="10795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1" name="Text Box 48"/>
          <p:cNvSpPr txBox="1">
            <a:spLocks noChangeArrowheads="1"/>
          </p:cNvSpPr>
          <p:nvPr/>
        </p:nvSpPr>
        <p:spPr bwMode="auto">
          <a:xfrm>
            <a:off x="10795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2" name="Text Box 49"/>
          <p:cNvSpPr txBox="1">
            <a:spLocks noChangeArrowheads="1"/>
          </p:cNvSpPr>
          <p:nvPr/>
        </p:nvSpPr>
        <p:spPr bwMode="auto">
          <a:xfrm>
            <a:off x="4830763" y="2122488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3" name="Line 50"/>
          <p:cNvSpPr>
            <a:spLocks noChangeShapeType="1"/>
          </p:cNvSpPr>
          <p:nvPr/>
        </p:nvSpPr>
        <p:spPr bwMode="auto">
          <a:xfrm>
            <a:off x="4400550" y="2051050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4" name="Line 51"/>
          <p:cNvSpPr>
            <a:spLocks noChangeShapeType="1"/>
          </p:cNvSpPr>
          <p:nvPr/>
        </p:nvSpPr>
        <p:spPr bwMode="auto">
          <a:xfrm flipV="1">
            <a:off x="4400550" y="2554288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5" name="Line 52"/>
          <p:cNvSpPr>
            <a:spLocks noChangeShapeType="1"/>
          </p:cNvSpPr>
          <p:nvPr/>
        </p:nvSpPr>
        <p:spPr bwMode="auto">
          <a:xfrm>
            <a:off x="4392613" y="3878263"/>
            <a:ext cx="64928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6" name="Line 53"/>
          <p:cNvSpPr>
            <a:spLocks noChangeShapeType="1"/>
          </p:cNvSpPr>
          <p:nvPr/>
        </p:nvSpPr>
        <p:spPr bwMode="auto">
          <a:xfrm flipV="1">
            <a:off x="4392613" y="4733925"/>
            <a:ext cx="62865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7" name="Line 54"/>
          <p:cNvSpPr>
            <a:spLocks noChangeShapeType="1"/>
          </p:cNvSpPr>
          <p:nvPr/>
        </p:nvSpPr>
        <p:spPr bwMode="auto">
          <a:xfrm>
            <a:off x="4346575" y="4554538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8" name="Text Box 55"/>
          <p:cNvSpPr txBox="1">
            <a:spLocks noChangeArrowheads="1"/>
          </p:cNvSpPr>
          <p:nvPr/>
        </p:nvSpPr>
        <p:spPr bwMode="auto">
          <a:xfrm>
            <a:off x="4886325" y="4373563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9" name="AutoShape 56"/>
          <p:cNvSpPr>
            <a:spLocks noChangeArrowheads="1"/>
          </p:cNvSpPr>
          <p:nvPr/>
        </p:nvSpPr>
        <p:spPr bwMode="auto">
          <a:xfrm>
            <a:off x="5265738" y="1979613"/>
            <a:ext cx="1512887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0" name="Text Box 57"/>
          <p:cNvSpPr txBox="1">
            <a:spLocks noChangeArrowheads="1"/>
          </p:cNvSpPr>
          <p:nvPr/>
        </p:nvSpPr>
        <p:spPr bwMode="auto">
          <a:xfrm>
            <a:off x="5121275" y="1981200"/>
            <a:ext cx="1728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5 LK mit mind. 05 Punkten?</a:t>
            </a:r>
          </a:p>
        </p:txBody>
      </p:sp>
      <p:sp>
        <p:nvSpPr>
          <p:cNvPr id="25661" name="AutoShape 58"/>
          <p:cNvSpPr>
            <a:spLocks noChangeArrowheads="1"/>
          </p:cNvSpPr>
          <p:nvPr/>
        </p:nvSpPr>
        <p:spPr bwMode="auto">
          <a:xfrm>
            <a:off x="5337175" y="4284663"/>
            <a:ext cx="1512888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2" name="Text Box 59"/>
          <p:cNvSpPr txBox="1">
            <a:spLocks noChangeArrowheads="1"/>
          </p:cNvSpPr>
          <p:nvPr/>
        </p:nvSpPr>
        <p:spPr bwMode="auto">
          <a:xfrm>
            <a:off x="5202238" y="4194175"/>
            <a:ext cx="1728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18 GK mit mind. 05 Punkten?</a:t>
            </a:r>
          </a:p>
        </p:txBody>
      </p:sp>
      <p:sp>
        <p:nvSpPr>
          <p:cNvPr id="25663" name="Line 60"/>
          <p:cNvSpPr>
            <a:spLocks noChangeShapeType="1"/>
          </p:cNvSpPr>
          <p:nvPr/>
        </p:nvSpPr>
        <p:spPr bwMode="auto">
          <a:xfrm flipV="1">
            <a:off x="6057900" y="3852863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4" name="Line 61"/>
          <p:cNvSpPr>
            <a:spLocks noChangeShapeType="1"/>
          </p:cNvSpPr>
          <p:nvPr/>
        </p:nvSpPr>
        <p:spPr bwMode="auto">
          <a:xfrm rot="10800000" flipV="1">
            <a:off x="6057900" y="2987675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5" name="Text Box 62"/>
          <p:cNvSpPr txBox="1">
            <a:spLocks noChangeArrowheads="1"/>
          </p:cNvSpPr>
          <p:nvPr/>
        </p:nvSpPr>
        <p:spPr bwMode="auto">
          <a:xfrm>
            <a:off x="4976813" y="3382963"/>
            <a:ext cx="2159000" cy="4064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keine Zulassung</a:t>
            </a:r>
          </a:p>
        </p:txBody>
      </p:sp>
      <p:sp>
        <p:nvSpPr>
          <p:cNvPr id="25666" name="Text Box 63"/>
          <p:cNvSpPr txBox="1">
            <a:spLocks noChangeArrowheads="1"/>
          </p:cNvSpPr>
          <p:nvPr/>
        </p:nvSpPr>
        <p:spPr bwMode="auto">
          <a:xfrm>
            <a:off x="6129338" y="38512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7" name="Text Box 64"/>
          <p:cNvSpPr txBox="1">
            <a:spLocks noChangeArrowheads="1"/>
          </p:cNvSpPr>
          <p:nvPr/>
        </p:nvSpPr>
        <p:spPr bwMode="auto">
          <a:xfrm>
            <a:off x="6129338" y="29876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8" name="Line 65"/>
          <p:cNvSpPr>
            <a:spLocks noChangeShapeType="1"/>
          </p:cNvSpPr>
          <p:nvPr/>
        </p:nvSpPr>
        <p:spPr bwMode="auto">
          <a:xfrm rot="5400000" flipV="1">
            <a:off x="7209632" y="2051844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9" name="Line 66"/>
          <p:cNvSpPr>
            <a:spLocks noChangeShapeType="1"/>
          </p:cNvSpPr>
          <p:nvPr/>
        </p:nvSpPr>
        <p:spPr bwMode="auto">
          <a:xfrm rot="5400000" flipV="1">
            <a:off x="7281863" y="442753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0" name="Oval 67"/>
          <p:cNvSpPr>
            <a:spLocks noChangeArrowheads="1"/>
          </p:cNvSpPr>
          <p:nvPr/>
        </p:nvSpPr>
        <p:spPr bwMode="auto">
          <a:xfrm>
            <a:off x="6992938" y="248285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2</a:t>
            </a:r>
          </a:p>
        </p:txBody>
      </p:sp>
      <p:sp>
        <p:nvSpPr>
          <p:cNvPr id="25671" name="Text Box 68"/>
          <p:cNvSpPr txBox="1">
            <a:spLocks noChangeArrowheads="1"/>
          </p:cNvSpPr>
          <p:nvPr/>
        </p:nvSpPr>
        <p:spPr bwMode="auto">
          <a:xfrm>
            <a:off x="7569200" y="212248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80-240 Punkte</a:t>
            </a:r>
          </a:p>
        </p:txBody>
      </p:sp>
      <p:sp>
        <p:nvSpPr>
          <p:cNvPr id="25672" name="Text Box 69"/>
          <p:cNvSpPr txBox="1">
            <a:spLocks noChangeArrowheads="1"/>
          </p:cNvSpPr>
          <p:nvPr/>
        </p:nvSpPr>
        <p:spPr bwMode="auto">
          <a:xfrm>
            <a:off x="7569200" y="442753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120-360 Punkte</a:t>
            </a:r>
          </a:p>
        </p:txBody>
      </p:sp>
      <p:sp>
        <p:nvSpPr>
          <p:cNvPr id="25673" name="Text Box 70"/>
          <p:cNvSpPr txBox="1">
            <a:spLocks noChangeArrowheads="1"/>
          </p:cNvSpPr>
          <p:nvPr/>
        </p:nvSpPr>
        <p:spPr bwMode="auto">
          <a:xfrm>
            <a:off x="6850063" y="2051050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  <p:sp>
        <p:nvSpPr>
          <p:cNvPr id="25674" name="Text Box 71"/>
          <p:cNvSpPr txBox="1">
            <a:spLocks noChangeArrowheads="1"/>
          </p:cNvSpPr>
          <p:nvPr/>
        </p:nvSpPr>
        <p:spPr bwMode="auto">
          <a:xfrm>
            <a:off x="6921500" y="4421188"/>
            <a:ext cx="719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775DF4-EA6D-407C-BF91-5C6C69E8082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de-DE" altLang="de-DE" sz="1200"/>
          </a:p>
        </p:txBody>
      </p:sp>
      <p:sp>
        <p:nvSpPr>
          <p:cNvPr id="2662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C2E543-8F0B-417C-A6ED-5876D736AF4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662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Abiturprüfung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132138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4283075" y="1268413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5364163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6634" name="Text Box 7"/>
          <p:cNvSpPr txBox="1">
            <a:spLocks noChangeArrowheads="1"/>
          </p:cNvSpPr>
          <p:nvPr/>
        </p:nvSpPr>
        <p:spPr bwMode="auto">
          <a:xfrm>
            <a:off x="1547813" y="1268413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6635" name="Line 8"/>
          <p:cNvSpPr>
            <a:spLocks noChangeShapeType="1"/>
          </p:cNvSpPr>
          <p:nvPr/>
        </p:nvSpPr>
        <p:spPr bwMode="auto">
          <a:xfrm rot="10800000" flipH="1" flipV="1">
            <a:off x="539750" y="2492375"/>
            <a:ext cx="2482850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6" name="Line 9"/>
          <p:cNvSpPr>
            <a:spLocks noChangeShapeType="1"/>
          </p:cNvSpPr>
          <p:nvPr/>
        </p:nvSpPr>
        <p:spPr bwMode="auto">
          <a:xfrm rot="10800000" flipH="1" flipV="1">
            <a:off x="1908175" y="2492375"/>
            <a:ext cx="1223963" cy="152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rot="10800000" flipV="1">
            <a:off x="3832225" y="2401888"/>
            <a:ext cx="1728788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rot="10800000" flipV="1">
            <a:off x="3454400" y="2492375"/>
            <a:ext cx="180975" cy="1431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1908175" y="29321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7740650" y="2492375"/>
            <a:ext cx="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2843213" y="5476875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100-300 Punkte</a:t>
            </a: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>
            <a:off x="3455988" y="4662488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3" name="Text Box 21"/>
          <p:cNvSpPr txBox="1">
            <a:spLocks noChangeArrowheads="1"/>
          </p:cNvSpPr>
          <p:nvPr/>
        </p:nvSpPr>
        <p:spPr bwMode="auto">
          <a:xfrm>
            <a:off x="140335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4" name="Text Box 22"/>
          <p:cNvSpPr txBox="1">
            <a:spLocks noChangeArrowheads="1"/>
          </p:cNvSpPr>
          <p:nvPr/>
        </p:nvSpPr>
        <p:spPr bwMode="auto">
          <a:xfrm>
            <a:off x="252413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5" name="Text Box 23"/>
          <p:cNvSpPr txBox="1">
            <a:spLocks noChangeArrowheads="1"/>
          </p:cNvSpPr>
          <p:nvPr/>
        </p:nvSpPr>
        <p:spPr bwMode="auto">
          <a:xfrm>
            <a:off x="5292725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6" name="Text Box 24"/>
          <p:cNvSpPr txBox="1">
            <a:spLocks noChangeArrowheads="1"/>
          </p:cNvSpPr>
          <p:nvPr/>
        </p:nvSpPr>
        <p:spPr bwMode="auto">
          <a:xfrm>
            <a:off x="4211638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7" name="Text Box 25"/>
          <p:cNvSpPr txBox="1">
            <a:spLocks noChangeArrowheads="1"/>
          </p:cNvSpPr>
          <p:nvPr/>
        </p:nvSpPr>
        <p:spPr bwMode="auto">
          <a:xfrm>
            <a:off x="306070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8" name="AutoShape 26"/>
          <p:cNvSpPr>
            <a:spLocks noChangeArrowheads="1"/>
          </p:cNvSpPr>
          <p:nvPr/>
        </p:nvSpPr>
        <p:spPr bwMode="auto">
          <a:xfrm>
            <a:off x="6877050" y="1268413"/>
            <a:ext cx="1800225" cy="1154112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ea typeface="ＭＳ Ｐゴシック" pitchFamily="1" charset="-128"/>
            </a:endParaRPr>
          </a:p>
        </p:txBody>
      </p:sp>
      <p:sp>
        <p:nvSpPr>
          <p:cNvPr id="26649" name="Text Box 27"/>
          <p:cNvSpPr txBox="1">
            <a:spLocks noChangeArrowheads="1"/>
          </p:cNvSpPr>
          <p:nvPr/>
        </p:nvSpPr>
        <p:spPr bwMode="auto">
          <a:xfrm>
            <a:off x="6804025" y="1341438"/>
            <a:ext cx="19446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3 Prüfungsfächer mit mind. 05 Punkten </a:t>
            </a:r>
            <a:br>
              <a:rPr lang="de-DE" altLang="de-DE" sz="1600" b="0">
                <a:ea typeface="ＭＳ Ｐゴシック" pitchFamily="1" charset="-128"/>
              </a:rPr>
            </a:br>
            <a:r>
              <a:rPr lang="de-DE" altLang="de-DE" sz="1600" b="0">
                <a:ea typeface="ＭＳ Ｐゴシック" pitchFamily="1" charset="-128"/>
              </a:rPr>
              <a:t>(davon 1 LK)?</a:t>
            </a:r>
          </a:p>
        </p:txBody>
      </p:sp>
      <p:sp>
        <p:nvSpPr>
          <p:cNvPr id="26650" name="Line 28"/>
          <p:cNvSpPr>
            <a:spLocks noChangeShapeType="1"/>
          </p:cNvSpPr>
          <p:nvPr/>
        </p:nvSpPr>
        <p:spPr bwMode="auto">
          <a:xfrm flipH="1">
            <a:off x="3635375" y="2420938"/>
            <a:ext cx="1008063" cy="1503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1" name="Text Box 29"/>
          <p:cNvSpPr txBox="1">
            <a:spLocks noChangeArrowheads="1"/>
          </p:cNvSpPr>
          <p:nvPr/>
        </p:nvSpPr>
        <p:spPr bwMode="auto">
          <a:xfrm>
            <a:off x="7380288" y="3213100"/>
            <a:ext cx="863600" cy="7112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 Abitur</a:t>
            </a:r>
          </a:p>
        </p:txBody>
      </p:sp>
      <p:sp>
        <p:nvSpPr>
          <p:cNvPr id="26652" name="Text Box 30"/>
          <p:cNvSpPr txBox="1">
            <a:spLocks noChangeArrowheads="1"/>
          </p:cNvSpPr>
          <p:nvPr/>
        </p:nvSpPr>
        <p:spPr bwMode="auto">
          <a:xfrm>
            <a:off x="7667625" y="2565400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6653" name="AutoShape 32"/>
          <p:cNvSpPr>
            <a:spLocks/>
          </p:cNvSpPr>
          <p:nvPr/>
        </p:nvSpPr>
        <p:spPr bwMode="auto">
          <a:xfrm rot="10800000">
            <a:off x="6443663" y="1196975"/>
            <a:ext cx="288925" cy="1152525"/>
          </a:xfrm>
          <a:prstGeom prst="leftBrace">
            <a:avLst>
              <a:gd name="adj1" fmla="val 332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6654" name="Oval 35"/>
          <p:cNvSpPr>
            <a:spLocks noChangeArrowheads="1"/>
          </p:cNvSpPr>
          <p:nvPr/>
        </p:nvSpPr>
        <p:spPr bwMode="auto">
          <a:xfrm>
            <a:off x="3238500" y="4103688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+</a:t>
            </a:r>
          </a:p>
        </p:txBody>
      </p:sp>
      <p:sp>
        <p:nvSpPr>
          <p:cNvPr id="26655" name="Oval 16"/>
          <p:cNvSpPr>
            <a:spLocks noChangeArrowheads="1"/>
          </p:cNvSpPr>
          <p:nvPr/>
        </p:nvSpPr>
        <p:spPr bwMode="auto">
          <a:xfrm>
            <a:off x="1403350" y="335280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6" name="Oval 16"/>
          <p:cNvSpPr>
            <a:spLocks noChangeArrowheads="1"/>
          </p:cNvSpPr>
          <p:nvPr/>
        </p:nvSpPr>
        <p:spPr bwMode="auto">
          <a:xfrm>
            <a:off x="4835525" y="31480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7" name="Oval 16"/>
          <p:cNvSpPr>
            <a:spLocks noChangeArrowheads="1"/>
          </p:cNvSpPr>
          <p:nvPr/>
        </p:nvSpPr>
        <p:spPr bwMode="auto">
          <a:xfrm>
            <a:off x="4403725" y="2695575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8" name="Oval 16"/>
          <p:cNvSpPr>
            <a:spLocks noChangeArrowheads="1"/>
          </p:cNvSpPr>
          <p:nvPr/>
        </p:nvSpPr>
        <p:spPr bwMode="auto">
          <a:xfrm>
            <a:off x="3132138" y="26019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mündliche Zusatzprüfungen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sz="2000" b="1" dirty="0"/>
                  <a:t>in jedem Fach der schriftlichen Prüfung </a:t>
                </a:r>
                <a:r>
                  <a:rPr lang="de-DE" sz="2000" dirty="0"/>
                  <a:t>ist eine mündliche Zusatz-prüfung möglich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r>
                  <a:rPr lang="de-DE" sz="2000" b="1" dirty="0"/>
                  <a:t>nur in einem Fach </a:t>
                </a:r>
                <a:r>
                  <a:rPr lang="de-DE" sz="2000" dirty="0"/>
                  <a:t>zusätzliche mündliche Prüfung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r>
                  <a:rPr lang="de-DE" sz="2000" dirty="0"/>
                  <a:t>Möglichkeit 1: Schüler </a:t>
                </a:r>
                <a:r>
                  <a:rPr lang="de-DE" sz="2000" b="1" dirty="0"/>
                  <a:t>beantragt</a:t>
                </a:r>
                <a:r>
                  <a:rPr lang="de-DE" sz="2000" dirty="0"/>
                  <a:t> zusätzliche Prüfung</a:t>
                </a:r>
              </a:p>
              <a:p>
                <a:r>
                  <a:rPr lang="de-DE" sz="2000" dirty="0"/>
                  <a:t>Möglichkeit 2: </a:t>
                </a:r>
                <a:r>
                  <a:rPr lang="de-DE" sz="2000" b="1" dirty="0"/>
                  <a:t>Prüfungsausschuss beschließt </a:t>
                </a:r>
                <a:r>
                  <a:rPr lang="de-DE" sz="2000" dirty="0"/>
                  <a:t>mündliche Prüfung</a:t>
                </a:r>
              </a:p>
              <a:p>
                <a:endParaRPr lang="de-DE" sz="2000" dirty="0"/>
              </a:p>
              <a:p>
                <a:r>
                  <a:rPr lang="de-DE" sz="2000" dirty="0"/>
                  <a:t>Zusatzprüfung wird </a:t>
                </a:r>
                <a:r>
                  <a:rPr lang="de-DE" sz="2000" b="1" dirty="0"/>
                  <a:t>nicht</a:t>
                </a:r>
                <a:r>
                  <a:rPr lang="de-DE" sz="2000" dirty="0"/>
                  <a:t> durchgeführt, </a:t>
                </a:r>
                <a:r>
                  <a:rPr lang="de-DE" sz="2000" b="1" dirty="0"/>
                  <a:t>wenn</a:t>
                </a:r>
                <a:r>
                  <a:rPr lang="de-DE" sz="2000" dirty="0"/>
                  <a:t> sie das </a:t>
                </a:r>
                <a:r>
                  <a:rPr lang="de-DE" sz="2000" b="1" dirty="0"/>
                  <a:t>Bestehen des Abiturs gefährden</a:t>
                </a:r>
                <a:r>
                  <a:rPr lang="de-DE" sz="2000" dirty="0"/>
                  <a:t> würde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r>
                  <a:rPr lang="de-DE" sz="2000" dirty="0"/>
                  <a:t>Verschlechterung des Ergebnisses ist möglich: P = (2s + m)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de-DE" sz="2000" b="0" dirty="0"/>
              </a:p>
              <a:p>
                <a:pPr marL="0" indent="0">
                  <a:buNone/>
                </a:pPr>
                <a:endParaRPr lang="de-DE" sz="2000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33" r="-7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OAVO Sarah </a:t>
            </a:r>
            <a:r>
              <a:rPr lang="de-DE" dirty="0" err="1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90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1930ED4-CA33-4143-9626-BAFB039231A3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de-DE" altLang="de-DE" sz="1200"/>
          </a:p>
        </p:txBody>
      </p:sp>
      <p:sp>
        <p:nvSpPr>
          <p:cNvPr id="2765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1B78FD-EB6F-4C3D-B4CD-B91105A4A13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765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Besondere fächerübergreifende Projekte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Einführungsphase (E1/E2)</a:t>
            </a:r>
          </a:p>
          <a:p>
            <a:pPr lvl="1" eaLnBrk="1" hangingPunct="1"/>
            <a:r>
              <a:rPr lang="de-DE" altLang="de-DE" sz="2400" dirty="0"/>
              <a:t>Berufsberatung in der Schule</a:t>
            </a:r>
          </a:p>
          <a:p>
            <a:pPr lvl="1" eaLnBrk="1" hangingPunct="1"/>
            <a:r>
              <a:rPr lang="de-DE" altLang="de-DE" sz="2400" dirty="0"/>
              <a:t>Berufspraktikum vor den Osterferien in Betrieben</a:t>
            </a:r>
          </a:p>
          <a:p>
            <a:pPr lvl="1" eaLnBrk="1" hangingPunct="1"/>
            <a:r>
              <a:rPr lang="de-DE" altLang="de-DE" sz="2400" dirty="0"/>
              <a:t>Berufsorientierung vor den Sommerferien</a:t>
            </a:r>
          </a:p>
          <a:p>
            <a:pPr marL="457200" lvl="1" indent="0" eaLnBrk="1" hangingPunct="1">
              <a:buNone/>
            </a:pPr>
            <a:endParaRPr lang="de-DE" altLang="de-DE" sz="1400" dirty="0"/>
          </a:p>
          <a:p>
            <a:pPr eaLnBrk="1" hangingPunct="1"/>
            <a:r>
              <a:rPr lang="de-DE" altLang="de-DE" sz="2800" dirty="0"/>
              <a:t>Qualifikationsphase (Q1-Q4)</a:t>
            </a:r>
            <a:endParaRPr lang="de-DE" altLang="de-DE" sz="2400" dirty="0"/>
          </a:p>
          <a:p>
            <a:pPr lvl="1" eaLnBrk="1" hangingPunct="1"/>
            <a:r>
              <a:rPr lang="de-DE" altLang="de-DE" sz="2400" dirty="0"/>
              <a:t>Berufsberatung vor Ort</a:t>
            </a:r>
          </a:p>
          <a:p>
            <a:pPr lvl="1" eaLnBrk="1" hangingPunct="1"/>
            <a:r>
              <a:rPr lang="de-DE" altLang="de-DE" sz="2400" dirty="0"/>
              <a:t>Studienfahrt Weimar </a:t>
            </a:r>
            <a:r>
              <a:rPr lang="de-DE" altLang="de-DE" sz="1400" dirty="0"/>
              <a:t>(ca. 200€) </a:t>
            </a:r>
            <a:r>
              <a:rPr lang="de-DE" altLang="de-DE" sz="2400" b="1" dirty="0"/>
              <a:t>verbindlich</a:t>
            </a:r>
          </a:p>
          <a:p>
            <a:pPr lvl="1" eaLnBrk="1" hangingPunct="1"/>
            <a:r>
              <a:rPr lang="de-DE" altLang="de-DE" sz="2400" dirty="0"/>
              <a:t>Studienfahrt Berlin </a:t>
            </a:r>
            <a:r>
              <a:rPr lang="de-DE" altLang="de-DE" sz="1400" dirty="0"/>
              <a:t>(ca. 150€) </a:t>
            </a:r>
            <a:r>
              <a:rPr lang="de-DE" altLang="de-DE" sz="2400" b="1" dirty="0"/>
              <a:t>verbindlich</a:t>
            </a:r>
          </a:p>
          <a:p>
            <a:pPr lvl="1" eaLnBrk="1" hangingPunct="1"/>
            <a:r>
              <a:rPr lang="de-DE" altLang="de-DE" sz="2400" dirty="0"/>
              <a:t>Planspiele,</a:t>
            </a:r>
            <a:r>
              <a:rPr lang="de-DE" altLang="de-DE" sz="2400" b="1" dirty="0"/>
              <a:t> </a:t>
            </a:r>
            <a:r>
              <a:rPr lang="de-DE" altLang="de-DE" sz="2400" dirty="0"/>
              <a:t>Projekte,</a:t>
            </a:r>
            <a:r>
              <a:rPr lang="de-DE" altLang="de-DE" sz="2400" b="1" dirty="0"/>
              <a:t> </a:t>
            </a:r>
            <a:r>
              <a:rPr lang="de-DE" altLang="de-DE" sz="2400" dirty="0"/>
              <a:t>Bildungsmessen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B1642BB-7F95-4C27-80D6-E81349555A8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de-DE" altLang="de-DE" sz="1200"/>
          </a:p>
        </p:txBody>
      </p:sp>
      <p:sp>
        <p:nvSpPr>
          <p:cNvPr id="2867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73348E-E24D-4CDF-8593-0E4AFFF9DBC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867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447800" y="1371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Verweildauer in der GO</a:t>
            </a:r>
          </a:p>
        </p:txBody>
      </p:sp>
      <p:sp>
        <p:nvSpPr>
          <p:cNvPr id="2867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In der Regel maximal 4 Jahre</a:t>
            </a:r>
          </a:p>
          <a:p>
            <a:pPr eaLnBrk="1" hangingPunct="1"/>
            <a:r>
              <a:rPr lang="de-DE" altLang="de-DE" sz="2800" dirty="0"/>
              <a:t>Einführungsphase kann </a:t>
            </a:r>
            <a:r>
              <a:rPr lang="de-DE" altLang="de-DE" sz="2800" b="1" dirty="0"/>
              <a:t>einmal</a:t>
            </a:r>
            <a:r>
              <a:rPr lang="de-DE" altLang="de-DE" sz="2800" dirty="0"/>
              <a:t> wiederholt werden</a:t>
            </a:r>
          </a:p>
          <a:p>
            <a:pPr eaLnBrk="1" hangingPunct="1"/>
            <a:r>
              <a:rPr lang="de-DE" altLang="de-DE" sz="2800" dirty="0">
                <a:solidFill>
                  <a:srgbClr val="FF0000"/>
                </a:solidFill>
              </a:rPr>
              <a:t>keine Wiederholung </a:t>
            </a:r>
            <a:r>
              <a:rPr lang="de-DE" altLang="de-DE" sz="2800" dirty="0"/>
              <a:t>der Einführungsphase, </a:t>
            </a:r>
            <a:r>
              <a:rPr lang="de-DE" altLang="de-DE" sz="2800" dirty="0">
                <a:solidFill>
                  <a:srgbClr val="FF0000"/>
                </a:solidFill>
              </a:rPr>
              <a:t>wenn Stufe 9G (10G)/10R schon wiederholt wurde</a:t>
            </a:r>
          </a:p>
          <a:p>
            <a:pPr eaLnBrk="1" hangingPunct="1"/>
            <a:r>
              <a:rPr lang="de-DE" altLang="de-DE" sz="2800" dirty="0"/>
              <a:t>eine nicht bestandene Abiturprüfung kann in jedem Fall wiederholt werden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81D287-E44C-4675-AA58-1CDE3D5E9AE9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3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3A9F37-1E03-4509-84E7-070A3A54FF9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5124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Aufnahme in die GO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1376363" y="1268413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Realschule</a:t>
            </a:r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021263" y="1223963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Gymnasium</a:t>
            </a:r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5048250" y="5181600"/>
            <a:ext cx="28956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Versetzung in die Einführungsphase GO</a:t>
            </a:r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1196975" y="2259013"/>
            <a:ext cx="2971800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00B050"/>
                </a:solidFill>
              </a:rPr>
              <a:t>(</a:t>
            </a:r>
            <a:r>
              <a:rPr lang="de-DE" altLang="de-DE" sz="2400">
                <a:solidFill>
                  <a:srgbClr val="00B050"/>
                </a:solidFill>
              </a:rPr>
              <a:t>Qualifizierender</a:t>
            </a:r>
            <a:r>
              <a:rPr lang="de-DE" altLang="de-DE" sz="2400" b="0">
                <a:solidFill>
                  <a:srgbClr val="00B050"/>
                </a:solidFill>
              </a:rPr>
              <a:t>)</a:t>
            </a:r>
            <a:br>
              <a:rPr lang="de-DE" altLang="de-DE" sz="2400" b="0"/>
            </a:br>
            <a:r>
              <a:rPr lang="de-DE" altLang="de-DE" sz="2400" b="0">
                <a:solidFill>
                  <a:srgbClr val="FF0000"/>
                </a:solidFill>
              </a:rPr>
              <a:t>Realschulabschluss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1062038" y="4103688"/>
            <a:ext cx="3106737" cy="83026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(Notendurchschnitt   </a:t>
            </a:r>
            <a:r>
              <a:rPr lang="de-DE" altLang="de-DE" sz="2400" b="0" u="sng">
                <a:solidFill>
                  <a:srgbClr val="FF0000"/>
                </a:solidFill>
              </a:rPr>
              <a:t>besser</a:t>
            </a:r>
            <a:r>
              <a:rPr lang="de-DE" altLang="de-DE" sz="2400" b="0">
                <a:solidFill>
                  <a:srgbClr val="FF0000"/>
                </a:solidFill>
              </a:rPr>
              <a:t> als 3 in:)</a:t>
            </a:r>
          </a:p>
        </p:txBody>
      </p:sp>
      <p:sp>
        <p:nvSpPr>
          <p:cNvPr id="5133" name="Text Box 10"/>
          <p:cNvSpPr txBox="1">
            <a:spLocks noChangeArrowheads="1"/>
          </p:cNvSpPr>
          <p:nvPr/>
        </p:nvSpPr>
        <p:spPr bwMode="auto">
          <a:xfrm>
            <a:off x="1133475" y="3424238"/>
            <a:ext cx="30480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(Eignungserklärung)</a:t>
            </a:r>
          </a:p>
        </p:txBody>
      </p:sp>
      <p:sp>
        <p:nvSpPr>
          <p:cNvPr id="5134" name="Text Box 11"/>
          <p:cNvSpPr txBox="1">
            <a:spLocks noChangeArrowheads="1"/>
          </p:cNvSpPr>
          <p:nvPr/>
        </p:nvSpPr>
        <p:spPr bwMode="auto">
          <a:xfrm>
            <a:off x="250825" y="5335588"/>
            <a:ext cx="236220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De, 1.FS, Ma, NW</a:t>
            </a:r>
          </a:p>
        </p:txBody>
      </p:sp>
      <p:sp>
        <p:nvSpPr>
          <p:cNvPr id="5135" name="Text Box 12"/>
          <p:cNvSpPr txBox="1">
            <a:spLocks noChangeArrowheads="1"/>
          </p:cNvSpPr>
          <p:nvPr/>
        </p:nvSpPr>
        <p:spPr bwMode="auto">
          <a:xfrm>
            <a:off x="2771775" y="5364163"/>
            <a:ext cx="19796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restl. Fächer</a:t>
            </a:r>
          </a:p>
        </p:txBody>
      </p:sp>
      <p:cxnSp>
        <p:nvCxnSpPr>
          <p:cNvPr id="5136" name="AutoShape 13"/>
          <p:cNvCxnSpPr>
            <a:cxnSpLocks noChangeShapeType="1"/>
            <a:stCxn id="5129" idx="2"/>
            <a:endCxn id="5130" idx="0"/>
          </p:cNvCxnSpPr>
          <p:nvPr/>
        </p:nvCxnSpPr>
        <p:spPr bwMode="auto">
          <a:xfrm>
            <a:off x="6469063" y="1865313"/>
            <a:ext cx="26987" cy="3316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AutoShape 14"/>
          <p:cNvCxnSpPr>
            <a:cxnSpLocks noChangeShapeType="1"/>
            <a:stCxn id="5132" idx="2"/>
            <a:endCxn id="5135" idx="0"/>
          </p:cNvCxnSpPr>
          <p:nvPr/>
        </p:nvCxnSpPr>
        <p:spPr bwMode="auto">
          <a:xfrm>
            <a:off x="2616200" y="4933950"/>
            <a:ext cx="1146175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8" name="AutoShape 15"/>
          <p:cNvCxnSpPr>
            <a:cxnSpLocks noChangeShapeType="1"/>
            <a:stCxn id="5132" idx="2"/>
            <a:endCxn id="5134" idx="0"/>
          </p:cNvCxnSpPr>
          <p:nvPr/>
        </p:nvCxnSpPr>
        <p:spPr bwMode="auto">
          <a:xfrm flipH="1">
            <a:off x="1431925" y="4933950"/>
            <a:ext cx="1184275" cy="401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9" name="AutoShape 16"/>
          <p:cNvCxnSpPr>
            <a:cxnSpLocks noChangeShapeType="1"/>
            <a:stCxn id="5128" idx="2"/>
            <a:endCxn id="5131" idx="0"/>
          </p:cNvCxnSpPr>
          <p:nvPr/>
        </p:nvCxnSpPr>
        <p:spPr bwMode="auto">
          <a:xfrm>
            <a:off x="2671763" y="1909763"/>
            <a:ext cx="11112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0" name="AutoShape 17"/>
          <p:cNvCxnSpPr>
            <a:cxnSpLocks noChangeShapeType="1"/>
            <a:stCxn id="5131" idx="2"/>
          </p:cNvCxnSpPr>
          <p:nvPr/>
        </p:nvCxnSpPr>
        <p:spPr bwMode="auto">
          <a:xfrm>
            <a:off x="2682875" y="3089275"/>
            <a:ext cx="3175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1" name="AutoShape 18"/>
          <p:cNvCxnSpPr>
            <a:cxnSpLocks noChangeShapeType="1"/>
          </p:cNvCxnSpPr>
          <p:nvPr/>
        </p:nvCxnSpPr>
        <p:spPr bwMode="auto">
          <a:xfrm>
            <a:off x="2686050" y="3881438"/>
            <a:ext cx="1588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„Profiljahrgang“ – Was heißt das für mich?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/>
              <a:t>Durch die Umstellung des Gymnasialzweigs von G8 auf G9 kommen </a:t>
            </a:r>
            <a:r>
              <a:rPr lang="de-DE" sz="2000" b="1" dirty="0"/>
              <a:t>keine</a:t>
            </a:r>
            <a:r>
              <a:rPr lang="de-DE" sz="2000" dirty="0"/>
              <a:t> Schüler des Gymnasialzweigs in die GO („Nulljahrgang“).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de-DE" sz="2000" dirty="0">
                <a:sym typeface="Wingdings" panose="05000000000000000000" pitchFamily="2" charset="2"/>
              </a:rPr>
              <a:t>kleine Klassen und Kurse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de-DE" sz="2000" dirty="0"/>
              <a:t>intensivere Förderung möglich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de-DE" sz="2000" dirty="0"/>
              <a:t>persönlichere Verbindung zwischen Schüler und Lehrer</a:t>
            </a:r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  <a:p>
            <a:pPr marL="0" indent="0">
              <a:buNone/>
            </a:pPr>
            <a:r>
              <a:rPr lang="de-DE" sz="2000" b="1" dirty="0"/>
              <a:t>Warum die Oberstufe an der </a:t>
            </a:r>
            <a:r>
              <a:rPr lang="de-DE" sz="2000" b="1" dirty="0" err="1"/>
              <a:t>AvH</a:t>
            </a:r>
            <a:r>
              <a:rPr lang="de-DE" sz="2000" b="1" dirty="0"/>
              <a:t> absolvieren? </a:t>
            </a:r>
          </a:p>
          <a:p>
            <a:pPr marL="0" indent="0">
              <a:buNone/>
            </a:pPr>
            <a:r>
              <a:rPr lang="de-DE" sz="2000" dirty="0"/>
              <a:t>- vertrautes Umfeld</a:t>
            </a:r>
            <a:br>
              <a:rPr lang="de-DE" sz="2000" dirty="0"/>
            </a:br>
            <a:r>
              <a:rPr lang="de-DE" sz="2000" dirty="0"/>
              <a:t>- kurze Fahrwege</a:t>
            </a:r>
            <a:br>
              <a:rPr lang="de-DE" sz="2000" dirty="0"/>
            </a:br>
            <a:r>
              <a:rPr lang="de-DE" sz="2000" dirty="0"/>
              <a:t>- viele Lehrer sind den Schülern bereits bekannt</a:t>
            </a:r>
            <a:br>
              <a:rPr lang="de-DE" sz="2000" dirty="0"/>
            </a:br>
            <a:r>
              <a:rPr lang="de-DE" sz="2000" dirty="0"/>
              <a:t>- kurze Wege durch kleines System und </a:t>
            </a:r>
            <a:r>
              <a:rPr lang="de-DE" sz="2000"/>
              <a:t>persönliche Bindung</a:t>
            </a:r>
            <a:br>
              <a:rPr lang="de-DE" sz="2000" dirty="0"/>
            </a:b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050687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9774304-FB51-4050-B161-C00D4729526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de-DE" altLang="de-DE" sz="1200"/>
          </a:p>
        </p:txBody>
      </p:sp>
      <p:sp>
        <p:nvSpPr>
          <p:cNvPr id="29699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C3A84A-8192-496A-B6F8-C62CE6DEC45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29700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4086225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066800" y="4343400"/>
            <a:ext cx="6934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„Wissen und Erkennen sind die Freude und Berechtigung der Menschheit.“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1400" b="0"/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/>
              <a:t>Alexander von Humboldt</a:t>
            </a:r>
          </a:p>
        </p:txBody>
      </p:sp>
      <p:pic>
        <p:nvPicPr>
          <p:cNvPr id="29703" name="Picture 4" descr="Alexa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19150"/>
            <a:ext cx="50292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Oberstufeneignung AvH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2400" dirty="0"/>
              <a:t>gute Note im Arbeitsverhalten</a:t>
            </a:r>
          </a:p>
          <a:p>
            <a:r>
              <a:rPr lang="de-DE" altLang="de-DE" sz="2400" dirty="0"/>
              <a:t>Berücksichtigung unterdurchschnittlicher Leistungen im aktuellen Halbjahr</a:t>
            </a:r>
          </a:p>
          <a:p>
            <a:r>
              <a:rPr lang="de-DE" altLang="de-DE" sz="2400" dirty="0"/>
              <a:t>Berücksichtigung schlechter Leistungen in der Vergangenheit</a:t>
            </a:r>
          </a:p>
          <a:p>
            <a:r>
              <a:rPr lang="de-DE" altLang="de-DE" sz="2400" dirty="0"/>
              <a:t>Besuch freiwilliger Unterrichtsveranstaltungen</a:t>
            </a:r>
          </a:p>
          <a:p>
            <a:r>
              <a:rPr lang="de-DE" altLang="de-DE" sz="2400" dirty="0"/>
              <a:t>regelmäßige Anwesenheit im Unterricht</a:t>
            </a:r>
          </a:p>
          <a:p>
            <a:r>
              <a:rPr lang="de-DE" altLang="de-DE" sz="2400" dirty="0"/>
              <a:t>Fähigkeit, Lücken selbstständig aufzuholen</a:t>
            </a:r>
          </a:p>
          <a:p>
            <a:r>
              <a:rPr lang="de-DE" altLang="de-DE" sz="2400" dirty="0"/>
              <a:t>kontinuierliche Mitarbeit</a:t>
            </a:r>
          </a:p>
          <a:p>
            <a:r>
              <a:rPr lang="de-DE" altLang="de-DE" sz="2400" dirty="0"/>
              <a:t>Pflicht zum Besuch der GO-Vorbereitungskurse, falls diese angeboten werden</a:t>
            </a:r>
          </a:p>
          <a:p>
            <a:endParaRPr lang="de-DE" altLang="de-DE" dirty="0"/>
          </a:p>
        </p:txBody>
      </p:sp>
      <p:sp>
        <p:nvSpPr>
          <p:cNvPr id="614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/>
              <a:t>Folie </a:t>
            </a:r>
            <a:fld id="{089CAF16-CE16-4094-BF7E-E6C0BA716EBC}" type="slidenum">
              <a:rPr lang="de-DE" altLang="de-DE" sz="1200" smtClean="0"/>
              <a:pPr/>
              <a:t>4</a:t>
            </a:fld>
            <a:endParaRPr lang="de-DE" altLang="de-DE" sz="1200" dirty="0"/>
          </a:p>
        </p:txBody>
      </p:sp>
      <p:sp>
        <p:nvSpPr>
          <p:cNvPr id="6147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457C00-43E8-4415-9F13-07B023CA8F3E}" type="datetime1">
              <a:rPr lang="de-DE" altLang="de-DE" sz="1200" smtClean="0"/>
              <a:pPr/>
              <a:t>11.01.2019</a:t>
            </a:fld>
            <a:endParaRPr lang="de-DE" altLang="de-DE" sz="1200" dirty="0"/>
          </a:p>
        </p:txBody>
      </p:sp>
      <p:sp>
        <p:nvSpPr>
          <p:cNvPr id="6148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Anmeldung bis Ende Februar 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Realschüler: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Oberstufeneignung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Zeugnis 1. Halbjahr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err="1"/>
              <a:t>Fachwahl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nach GO-Information für Schüler zu Beginn 2. HJ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persönliche Beratung bei Studienleitung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nachträgliche Aufnahme möglich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altLang="de-DE" dirty="0"/>
              <a:t>OAVO Sarah </a:t>
            </a:r>
            <a:r>
              <a:rPr lang="de-DE" altLang="de-DE" dirty="0" err="1"/>
              <a:t>Hoeller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372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77E3E67-8FF1-4484-A829-C1C425DB1C1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de-DE" sz="1200"/>
          </a:p>
        </p:txBody>
      </p:sp>
      <p:sp>
        <p:nvSpPr>
          <p:cNvPr id="717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9D6A26-9FFD-4AA9-BF76-8259C892412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717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572250" cy="352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Zeitplan gymnasiale Oberstufe</a:t>
            </a:r>
            <a:r>
              <a:rPr lang="de-DE" altLang="de-DE" sz="1400">
                <a:cs typeface="Arial" charset="0"/>
              </a:rPr>
              <a:t> </a:t>
            </a:r>
            <a:endParaRPr lang="de-DE" altLang="de-DE" sz="1400"/>
          </a:p>
        </p:txBody>
      </p:sp>
      <p:graphicFrame>
        <p:nvGraphicFramePr>
          <p:cNvPr id="35535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7398"/>
              </p:ext>
            </p:extLst>
          </p:nvPr>
        </p:nvGraphicFramePr>
        <p:xfrm>
          <a:off x="296525" y="1043735"/>
          <a:ext cx="8153400" cy="532561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34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Einfüh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rungs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Halbjahr GO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Pflichtfächer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29+5 Stunden Pflichtunterricht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(34 Wochenstunden)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0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Qualifi-kations-phase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Halbjahr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Fachhochschulreife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(schulischer Teil – SFHS)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Unterricht in</a:t>
                      </a:r>
                      <a:b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Leistungskursen </a:t>
                      </a:r>
                      <a:b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 7 Grundkursen</a:t>
                      </a:r>
                      <a:r>
                        <a:rPr kumimoji="0" lang="de-DE" alt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Halbjahr GO (Abitur)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2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Prü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fungs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Q4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Abi-tur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Beginn i.d.R. 2 Wochen vor den Osterferien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zentrale Aufgabenstellung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„Landesabitur“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LK: schriftlich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schriftlich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 oder </a:t>
                      </a: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Präsen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</a:t>
                      </a: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tation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BLL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 Prüfungsfächer)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D18BB5B-D991-452B-940C-BF95FB1CB23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de-DE" sz="1200"/>
          </a:p>
        </p:txBody>
      </p:sp>
      <p:sp>
        <p:nvSpPr>
          <p:cNvPr id="819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F6E323-7D20-44CB-84D2-AE4F51FBC27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819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233363"/>
            <a:ext cx="6119813" cy="381000"/>
          </a:xfrm>
        </p:spPr>
        <p:txBody>
          <a:bodyPr/>
          <a:lstStyle/>
          <a:p>
            <a:pPr eaLnBrk="1" hangingPunct="1"/>
            <a:r>
              <a:rPr lang="de-DE" altLang="de-DE"/>
              <a:t>Fächer in der Einführungsphase E1 und E2</a:t>
            </a:r>
          </a:p>
        </p:txBody>
      </p:sp>
      <p:graphicFrame>
        <p:nvGraphicFramePr>
          <p:cNvPr id="33696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49446"/>
              </p:ext>
            </p:extLst>
          </p:nvPr>
        </p:nvGraphicFramePr>
        <p:xfrm>
          <a:off x="457200" y="990600"/>
          <a:ext cx="8075613" cy="5409737"/>
        </p:xfrm>
        <a:graphic>
          <a:graphicData uri="http://schemas.openxmlformats.org/drawingml/2006/table">
            <a:tbl>
              <a:tblPr/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5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7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4272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Musik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Religion oder Ethik 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 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Sport  / 2</a:t>
                      </a: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796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Alternativ für BI, CH, 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NW 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NW 2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4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Gesamt-stunden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6">
                  <a:txBody>
                    <a:bodyPr/>
                    <a:lstStyle>
                      <a:lvl1pPr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645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715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Stunden Pflichtunterricht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+1 Stunden weiterer versetzungswirksamer Pflichtunterricht 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05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Wahl-Pflicht-Fächer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komde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komen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bilingual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(englisch)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komma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komnw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35B1B39-B194-4C62-9E22-AE9326C0B6D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de-DE" altLang="de-DE" sz="1200"/>
          </a:p>
        </p:txBody>
      </p:sp>
      <p:sp>
        <p:nvSpPr>
          <p:cNvPr id="921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C2A1EA-E894-4FB7-9A3A-349270E687D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11.01.2019</a:t>
            </a:fld>
            <a:endParaRPr lang="de-DE" altLang="de-DE" sz="1200"/>
          </a:p>
        </p:txBody>
      </p:sp>
      <p:sp>
        <p:nvSpPr>
          <p:cNvPr id="922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Fremdsprachenregelung AvH</a:t>
            </a:r>
          </a:p>
        </p:txBody>
      </p:sp>
      <p:graphicFrame>
        <p:nvGraphicFramePr>
          <p:cNvPr id="341210" name="Group 218"/>
          <p:cNvGraphicFramePr>
            <a:graphicFrameLocks noGrp="1"/>
          </p:cNvGraphicFramePr>
          <p:nvPr>
            <p:ph idx="1"/>
          </p:nvPr>
        </p:nvGraphicFramePr>
        <p:xfrm>
          <a:off x="431800" y="1133475"/>
          <a:ext cx="8066088" cy="4475172"/>
        </p:xfrm>
        <a:graphic>
          <a:graphicData uri="http://schemas.openxmlformats.org/drawingml/2006/table">
            <a:tbl>
              <a:tblPr/>
              <a:tblGrid>
                <a:gridCol w="15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8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26" marB="4572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E1/E2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Q1/Q2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Q3/Q4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NW/INF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66FF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66FF66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NW/INF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FFFF00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2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2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3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NW/INF</a:t>
                      </a: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FFC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FF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„Fachabitur“ (SFHS) nach Q2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600" b="1" dirty="0"/>
              <a:t>schulische Voraussetzungen: </a:t>
            </a:r>
            <a:br>
              <a:rPr lang="de-DE" sz="1600" b="1" dirty="0"/>
            </a:br>
            <a:r>
              <a:rPr lang="de-DE" sz="1400" dirty="0"/>
              <a:t>-</a:t>
            </a:r>
            <a:r>
              <a:rPr lang="de-DE" sz="1600" dirty="0"/>
              <a:t> </a:t>
            </a:r>
            <a:r>
              <a:rPr lang="de-DE" sz="1400" dirty="0"/>
              <a:t>in 11 Grundkursen mindestens 7 Kurse mit jeweils 05 Punkten</a:t>
            </a:r>
          </a:p>
          <a:p>
            <a:pPr marL="0" indent="0">
              <a:buNone/>
            </a:pPr>
            <a:r>
              <a:rPr lang="de-DE" sz="1400" dirty="0"/>
              <a:t>- in beiden Leistungskursen (2x2=4 Kurse) mindestens 40 Punkte in zweifacher Wertung, wobei</a:t>
            </a:r>
            <a:br>
              <a:rPr lang="de-DE" sz="1400" dirty="0"/>
            </a:br>
            <a:r>
              <a:rPr lang="de-DE" sz="1400" dirty="0"/>
              <a:t>   mindestens zwei Kurse mit 05 Punkten (einfache Wertung) abgeschlossen sein müssen</a:t>
            </a:r>
          </a:p>
          <a:p>
            <a:pPr marL="0" indent="0">
              <a:buNone/>
            </a:pPr>
            <a:r>
              <a:rPr lang="de-DE" sz="1400" dirty="0"/>
              <a:t>- Welche Kurse müssen eingebracht werden? </a:t>
            </a:r>
            <a:br>
              <a:rPr lang="de-DE" sz="1400" dirty="0"/>
            </a:br>
            <a:r>
              <a:rPr lang="de-DE" sz="1400" dirty="0"/>
              <a:t>   2 Deutsch, 2 Englisch, 2 Politik und Wirtschaft </a:t>
            </a:r>
            <a:r>
              <a:rPr lang="de-DE" sz="1400" i="1" dirty="0"/>
              <a:t>oder</a:t>
            </a:r>
            <a:r>
              <a:rPr lang="de-DE" sz="1400" dirty="0"/>
              <a:t> Geschichte, 2 Mathematik, 2 Biologie </a:t>
            </a:r>
            <a:r>
              <a:rPr lang="de-DE" sz="1400" i="1" dirty="0"/>
              <a:t>oder</a:t>
            </a:r>
            <a:r>
              <a:rPr lang="de-DE" sz="1400" dirty="0"/>
              <a:t> </a:t>
            </a:r>
            <a:br>
              <a:rPr lang="de-DE" sz="1400" dirty="0"/>
            </a:br>
            <a:r>
              <a:rPr lang="de-DE" sz="1400" dirty="0"/>
              <a:t>   Chemie </a:t>
            </a:r>
            <a:r>
              <a:rPr lang="de-DE" sz="1400" i="1" dirty="0"/>
              <a:t>oder</a:t>
            </a:r>
            <a:r>
              <a:rPr lang="de-DE" sz="1400" dirty="0"/>
              <a:t> Physik; aus anderen Kursen (Sport, Ethik, …) können höchstens je 2 Kurse eingebracht </a:t>
            </a:r>
            <a:br>
              <a:rPr lang="de-DE" sz="1400" dirty="0"/>
            </a:br>
            <a:r>
              <a:rPr lang="de-DE" sz="1400" dirty="0"/>
              <a:t>   werden</a:t>
            </a:r>
          </a:p>
          <a:p>
            <a:pPr marL="0" indent="0">
              <a:buNone/>
            </a:pPr>
            <a:br>
              <a:rPr lang="de-DE" sz="1400" dirty="0"/>
            </a:b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b="1" dirty="0"/>
              <a:t>berufliche Voraussetzungen: </a:t>
            </a:r>
          </a:p>
          <a:p>
            <a:pPr marL="0" indent="0">
              <a:buNone/>
            </a:pPr>
            <a:r>
              <a:rPr lang="de-DE" sz="1400" dirty="0"/>
              <a:t>- freiwilliges soziales Jahr </a:t>
            </a:r>
            <a:r>
              <a:rPr lang="de-DE" sz="1400" i="1" dirty="0"/>
              <a:t>oder</a:t>
            </a:r>
          </a:p>
          <a:p>
            <a:pPr marL="0" indent="0">
              <a:buNone/>
            </a:pPr>
            <a:r>
              <a:rPr lang="de-DE" sz="1400" dirty="0"/>
              <a:t>- einjähriges gelenktes Berufspraktikum </a:t>
            </a:r>
            <a:r>
              <a:rPr lang="de-DE" sz="1400" i="1" dirty="0"/>
              <a:t>oder</a:t>
            </a:r>
          </a:p>
          <a:p>
            <a:pPr marL="0" indent="0">
              <a:buNone/>
            </a:pPr>
            <a:r>
              <a:rPr lang="de-DE" sz="1400" dirty="0"/>
              <a:t>- Ausbildung (i.d.R. drei Jahre)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dirty="0">
                <a:sym typeface="Wingdings" panose="05000000000000000000" pitchFamily="2" charset="2"/>
              </a:rPr>
              <a:t> nach Vorlage aller Unterlagen stellt die Studienleitung das </a:t>
            </a:r>
            <a:r>
              <a:rPr lang="de-DE" sz="1400" b="1" dirty="0">
                <a:sym typeface="Wingdings" panose="05000000000000000000" pitchFamily="2" charset="2"/>
              </a:rPr>
              <a:t>Zeugnis der Fachhochschulreife</a:t>
            </a:r>
            <a:r>
              <a:rPr lang="de-DE" sz="1400" dirty="0">
                <a:sym typeface="Wingdings" panose="05000000000000000000" pitchFamily="2" charset="2"/>
              </a:rPr>
              <a:t> aus</a:t>
            </a:r>
            <a:r>
              <a:rPr lang="de-DE" sz="1400" dirty="0"/>
              <a:t>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11.01.2019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OAVO Sarah </a:t>
            </a:r>
            <a:r>
              <a:rPr lang="de-DE" dirty="0" err="1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832790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1960</Words>
  <Application>Microsoft Office PowerPoint</Application>
  <PresentationFormat>Bildschirmpräsentation (4:3)</PresentationFormat>
  <Paragraphs>793</Paragraphs>
  <Slides>31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9" baseType="lpstr">
      <vt:lpstr>Arial</vt:lpstr>
      <vt:lpstr>Cambria Math</vt:lpstr>
      <vt:lpstr>Garamond</vt:lpstr>
      <vt:lpstr>Symbol</vt:lpstr>
      <vt:lpstr>Tahoma</vt:lpstr>
      <vt:lpstr>Times New Roman</vt:lpstr>
      <vt:lpstr>Wingdings</vt:lpstr>
      <vt:lpstr>Übergänge</vt:lpstr>
      <vt:lpstr>Oberstufen und Abiturverordnung OAVO (vom 20.7.2009)  </vt:lpstr>
      <vt:lpstr>Übersicht</vt:lpstr>
      <vt:lpstr>Aufnahme in die GO</vt:lpstr>
      <vt:lpstr>Oberstufeneignung AvH</vt:lpstr>
      <vt:lpstr>Aufnahmeverfahren</vt:lpstr>
      <vt:lpstr>Zeitplan gymnasiale Oberstufe </vt:lpstr>
      <vt:lpstr>Fächer in der Einführungsphase E1 und E2</vt:lpstr>
      <vt:lpstr>Fremdsprachenregelung AvH</vt:lpstr>
      <vt:lpstr>„Fachabitur“ (SFHS) nach Q2</vt:lpstr>
      <vt:lpstr>Unterrichtsversäumnisse</vt:lpstr>
      <vt:lpstr>Punkte und Noten</vt:lpstr>
      <vt:lpstr>Mittlerer Abschluss (Realschulabschluss)</vt:lpstr>
      <vt:lpstr>Zulassungsbedingungen zur Qualifikationsphase</vt:lpstr>
      <vt:lpstr>Mit Ausgleich versetzt</vt:lpstr>
      <vt:lpstr>Keine Zulassung (1)</vt:lpstr>
      <vt:lpstr>Keine Zulassung (2)</vt:lpstr>
      <vt:lpstr>Keine Zulassung (3)</vt:lpstr>
      <vt:lpstr>Fächer in der Qualifikationsphase</vt:lpstr>
      <vt:lpstr>Belegungsplan Realschüler (Qualifikationsphase)</vt:lpstr>
      <vt:lpstr>Belegungsplan Gymnasialschüler (Qualifikationsphase)</vt:lpstr>
      <vt:lpstr>Freiwillige Wiederholungen</vt:lpstr>
      <vt:lpstr>Leistungsfächer in der Qualifikationsphase</vt:lpstr>
      <vt:lpstr>Prüfungsfächer in der Abiturprüfung</vt:lpstr>
      <vt:lpstr>Das Abitur </vt:lpstr>
      <vt:lpstr>Zulassungsvoraussetzungen</vt:lpstr>
      <vt:lpstr>Abiturprüfung</vt:lpstr>
      <vt:lpstr>mündliche Zusatzprüfungen</vt:lpstr>
      <vt:lpstr>Besondere fächerübergreifende Projekte</vt:lpstr>
      <vt:lpstr>Verweildauer in der GO</vt:lpstr>
      <vt:lpstr>„Profiljahrgang“ – Was heißt das für mich?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Alexander-von-Humboldt-Schule</dc:creator>
  <cp:lastModifiedBy>C. Drochner</cp:lastModifiedBy>
  <cp:revision>345</cp:revision>
  <cp:lastPrinted>2001-12-11T15:54:30Z</cp:lastPrinted>
  <dcterms:created xsi:type="dcterms:W3CDTF">2001-12-11T08:10:25Z</dcterms:created>
  <dcterms:modified xsi:type="dcterms:W3CDTF">2019-01-11T09:14:43Z</dcterms:modified>
</cp:coreProperties>
</file>